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68" autoAdjust="0"/>
    <p:restoredTop sz="94660"/>
  </p:normalViewPr>
  <p:slideViewPr>
    <p:cSldViewPr snapToGrid="0">
      <p:cViewPr varScale="1">
        <p:scale>
          <a:sx n="88" d="100"/>
          <a:sy n="88" d="100"/>
        </p:scale>
        <p:origin x="93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887622F-9D89-4B41-BDBB-C0292E17B1FF}"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F0FCDC-C033-4E04-BE9A-909FDE448E4A}" type="slidenum">
              <a:rPr lang="en-GB" smtClean="0"/>
              <a:t>‹#›</a:t>
            </a:fld>
            <a:endParaRPr lang="en-GB"/>
          </a:p>
        </p:txBody>
      </p:sp>
    </p:spTree>
    <p:extLst>
      <p:ext uri="{BB962C8B-B14F-4D97-AF65-F5344CB8AC3E}">
        <p14:creationId xmlns:p14="http://schemas.microsoft.com/office/powerpoint/2010/main" val="1059052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87622F-9D89-4B41-BDBB-C0292E17B1FF}"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F0FCDC-C033-4E04-BE9A-909FDE448E4A}" type="slidenum">
              <a:rPr lang="en-GB" smtClean="0"/>
              <a:t>‹#›</a:t>
            </a:fld>
            <a:endParaRPr lang="en-GB"/>
          </a:p>
        </p:txBody>
      </p:sp>
    </p:spTree>
    <p:extLst>
      <p:ext uri="{BB962C8B-B14F-4D97-AF65-F5344CB8AC3E}">
        <p14:creationId xmlns:p14="http://schemas.microsoft.com/office/powerpoint/2010/main" val="754367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87622F-9D89-4B41-BDBB-C0292E17B1FF}"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F0FCDC-C033-4E04-BE9A-909FDE448E4A}" type="slidenum">
              <a:rPr lang="en-GB" smtClean="0"/>
              <a:t>‹#›</a:t>
            </a:fld>
            <a:endParaRPr lang="en-GB"/>
          </a:p>
        </p:txBody>
      </p:sp>
    </p:spTree>
    <p:extLst>
      <p:ext uri="{BB962C8B-B14F-4D97-AF65-F5344CB8AC3E}">
        <p14:creationId xmlns:p14="http://schemas.microsoft.com/office/powerpoint/2010/main" val="5453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87622F-9D89-4B41-BDBB-C0292E17B1FF}"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F0FCDC-C033-4E04-BE9A-909FDE448E4A}" type="slidenum">
              <a:rPr lang="en-GB" smtClean="0"/>
              <a:t>‹#›</a:t>
            </a:fld>
            <a:endParaRPr lang="en-GB"/>
          </a:p>
        </p:txBody>
      </p:sp>
    </p:spTree>
    <p:extLst>
      <p:ext uri="{BB962C8B-B14F-4D97-AF65-F5344CB8AC3E}">
        <p14:creationId xmlns:p14="http://schemas.microsoft.com/office/powerpoint/2010/main" val="235484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87622F-9D89-4B41-BDBB-C0292E17B1FF}"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F0FCDC-C033-4E04-BE9A-909FDE448E4A}" type="slidenum">
              <a:rPr lang="en-GB" smtClean="0"/>
              <a:t>‹#›</a:t>
            </a:fld>
            <a:endParaRPr lang="en-GB"/>
          </a:p>
        </p:txBody>
      </p:sp>
    </p:spTree>
    <p:extLst>
      <p:ext uri="{BB962C8B-B14F-4D97-AF65-F5344CB8AC3E}">
        <p14:creationId xmlns:p14="http://schemas.microsoft.com/office/powerpoint/2010/main" val="1831476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887622F-9D89-4B41-BDBB-C0292E17B1FF}"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F0FCDC-C033-4E04-BE9A-909FDE448E4A}" type="slidenum">
              <a:rPr lang="en-GB" smtClean="0"/>
              <a:t>‹#›</a:t>
            </a:fld>
            <a:endParaRPr lang="en-GB"/>
          </a:p>
        </p:txBody>
      </p:sp>
    </p:spTree>
    <p:extLst>
      <p:ext uri="{BB962C8B-B14F-4D97-AF65-F5344CB8AC3E}">
        <p14:creationId xmlns:p14="http://schemas.microsoft.com/office/powerpoint/2010/main" val="4282135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887622F-9D89-4B41-BDBB-C0292E17B1FF}" type="datetimeFigureOut">
              <a:rPr lang="en-GB" smtClean="0"/>
              <a:t>12/03/2020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AF0FCDC-C033-4E04-BE9A-909FDE448E4A}" type="slidenum">
              <a:rPr lang="en-GB" smtClean="0"/>
              <a:t>‹#›</a:t>
            </a:fld>
            <a:endParaRPr lang="en-GB"/>
          </a:p>
        </p:txBody>
      </p:sp>
    </p:spTree>
    <p:extLst>
      <p:ext uri="{BB962C8B-B14F-4D97-AF65-F5344CB8AC3E}">
        <p14:creationId xmlns:p14="http://schemas.microsoft.com/office/powerpoint/2010/main" val="2871320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887622F-9D89-4B41-BDBB-C0292E17B1FF}" type="datetimeFigureOut">
              <a:rPr lang="en-GB" smtClean="0"/>
              <a:t>12/03/2020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AF0FCDC-C033-4E04-BE9A-909FDE448E4A}" type="slidenum">
              <a:rPr lang="en-GB" smtClean="0"/>
              <a:t>‹#›</a:t>
            </a:fld>
            <a:endParaRPr lang="en-GB"/>
          </a:p>
        </p:txBody>
      </p:sp>
    </p:spTree>
    <p:extLst>
      <p:ext uri="{BB962C8B-B14F-4D97-AF65-F5344CB8AC3E}">
        <p14:creationId xmlns:p14="http://schemas.microsoft.com/office/powerpoint/2010/main" val="3779707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87622F-9D89-4B41-BDBB-C0292E17B1FF}" type="datetimeFigureOut">
              <a:rPr lang="en-GB" smtClean="0"/>
              <a:t>12/03/2020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AF0FCDC-C033-4E04-BE9A-909FDE448E4A}" type="slidenum">
              <a:rPr lang="en-GB" smtClean="0"/>
              <a:t>‹#›</a:t>
            </a:fld>
            <a:endParaRPr lang="en-GB"/>
          </a:p>
        </p:txBody>
      </p:sp>
    </p:spTree>
    <p:extLst>
      <p:ext uri="{BB962C8B-B14F-4D97-AF65-F5344CB8AC3E}">
        <p14:creationId xmlns:p14="http://schemas.microsoft.com/office/powerpoint/2010/main" val="3880933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87622F-9D89-4B41-BDBB-C0292E17B1FF}"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F0FCDC-C033-4E04-BE9A-909FDE448E4A}" type="slidenum">
              <a:rPr lang="en-GB" smtClean="0"/>
              <a:t>‹#›</a:t>
            </a:fld>
            <a:endParaRPr lang="en-GB"/>
          </a:p>
        </p:txBody>
      </p:sp>
    </p:spTree>
    <p:extLst>
      <p:ext uri="{BB962C8B-B14F-4D97-AF65-F5344CB8AC3E}">
        <p14:creationId xmlns:p14="http://schemas.microsoft.com/office/powerpoint/2010/main" val="237333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87622F-9D89-4B41-BDBB-C0292E17B1FF}"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F0FCDC-C033-4E04-BE9A-909FDE448E4A}" type="slidenum">
              <a:rPr lang="en-GB" smtClean="0"/>
              <a:t>‹#›</a:t>
            </a:fld>
            <a:endParaRPr lang="en-GB"/>
          </a:p>
        </p:txBody>
      </p:sp>
    </p:spTree>
    <p:extLst>
      <p:ext uri="{BB962C8B-B14F-4D97-AF65-F5344CB8AC3E}">
        <p14:creationId xmlns:p14="http://schemas.microsoft.com/office/powerpoint/2010/main" val="2200126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87622F-9D89-4B41-BDBB-C0292E17B1FF}" type="datetimeFigureOut">
              <a:rPr lang="en-GB" smtClean="0"/>
              <a:t>12/03/2020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F0FCDC-C033-4E04-BE9A-909FDE448E4A}" type="slidenum">
              <a:rPr lang="en-GB" smtClean="0"/>
              <a:t>‹#›</a:t>
            </a:fld>
            <a:endParaRPr lang="en-GB"/>
          </a:p>
        </p:txBody>
      </p:sp>
    </p:spTree>
    <p:extLst>
      <p:ext uri="{BB962C8B-B14F-4D97-AF65-F5344CB8AC3E}">
        <p14:creationId xmlns:p14="http://schemas.microsoft.com/office/powerpoint/2010/main" val="3673437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pPr algn="ctr"/>
            <a:r>
              <a:rPr lang="en-GB" dirty="0" smtClean="0">
                <a:latin typeface="Century Gothic" panose="020B0502020202020204" pitchFamily="34" charset="0"/>
              </a:rPr>
              <a:t>Knowledge Organiser</a:t>
            </a:r>
            <a:endParaRPr lang="en-GB" dirty="0">
              <a:latin typeface="Century Gothic" panose="020B0502020202020204" pitchFamily="34" charset="0"/>
            </a:endParaRPr>
          </a:p>
        </p:txBody>
      </p:sp>
      <p:sp>
        <p:nvSpPr>
          <p:cNvPr id="3" name="Content Placeholder 2"/>
          <p:cNvSpPr>
            <a:spLocks noGrp="1"/>
          </p:cNvSpPr>
          <p:nvPr>
            <p:ph idx="1"/>
          </p:nvPr>
        </p:nvSpPr>
        <p:spPr>
          <a:solidFill>
            <a:srgbClr val="00B0F0"/>
          </a:solidFill>
        </p:spPr>
        <p:txBody>
          <a:bodyPr/>
          <a:lstStyle/>
          <a:p>
            <a:r>
              <a:rPr lang="en-GB" dirty="0" smtClean="0">
                <a:latin typeface="Century Gothic" panose="020B0502020202020204" pitchFamily="34" charset="0"/>
              </a:rPr>
              <a:t>Having nearly finished your topic of ‘A Midsummer Night’s Dream’, create a knowledge organiser to demonstrate your understanding of the play and Shakespeare. </a:t>
            </a:r>
          </a:p>
          <a:p>
            <a:r>
              <a:rPr lang="en-GB" dirty="0" smtClean="0">
                <a:latin typeface="Century Gothic" panose="020B0502020202020204" pitchFamily="34" charset="0"/>
              </a:rPr>
              <a:t>Focus on:</a:t>
            </a:r>
          </a:p>
          <a:p>
            <a:pPr lvl="1"/>
            <a:r>
              <a:rPr lang="en-GB" dirty="0" smtClean="0">
                <a:latin typeface="Century Gothic" panose="020B0502020202020204" pitchFamily="34" charset="0"/>
              </a:rPr>
              <a:t>Context- what inspired Shakespeare to set the play when he did?</a:t>
            </a:r>
          </a:p>
          <a:p>
            <a:pPr lvl="1"/>
            <a:r>
              <a:rPr lang="en-GB" dirty="0" smtClean="0">
                <a:latin typeface="Century Gothic" panose="020B0502020202020204" pitchFamily="34" charset="0"/>
              </a:rPr>
              <a:t>Events- What are the important events of the play?</a:t>
            </a:r>
          </a:p>
          <a:p>
            <a:pPr lvl="1"/>
            <a:r>
              <a:rPr lang="en-GB" dirty="0" smtClean="0">
                <a:latin typeface="Century Gothic" panose="020B0502020202020204" pitchFamily="34" charset="0"/>
              </a:rPr>
              <a:t>Characters- Who is who? </a:t>
            </a:r>
          </a:p>
          <a:p>
            <a:pPr lvl="1"/>
            <a:r>
              <a:rPr lang="en-GB" dirty="0" smtClean="0">
                <a:latin typeface="Century Gothic" panose="020B0502020202020204" pitchFamily="34" charset="0"/>
              </a:rPr>
              <a:t>Vocabulary- What key words did you learn during the topic? Could you write brief definitions to demonstrate your understanding? </a:t>
            </a:r>
          </a:p>
        </p:txBody>
      </p:sp>
    </p:spTree>
    <p:extLst>
      <p:ext uri="{BB962C8B-B14F-4D97-AF65-F5344CB8AC3E}">
        <p14:creationId xmlns:p14="http://schemas.microsoft.com/office/powerpoint/2010/main" val="3138758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0106143"/>
              </p:ext>
            </p:extLst>
          </p:nvPr>
        </p:nvGraphicFramePr>
        <p:xfrm>
          <a:off x="344462" y="128114"/>
          <a:ext cx="11503076" cy="6446674"/>
        </p:xfrm>
        <a:graphic>
          <a:graphicData uri="http://schemas.openxmlformats.org/drawingml/2006/table">
            <a:tbl>
              <a:tblPr firstRow="1" bandRow="1">
                <a:tableStyleId>{5940675A-B579-460E-94D1-54222C63F5DA}</a:tableStyleId>
              </a:tblPr>
              <a:tblGrid>
                <a:gridCol w="4004996">
                  <a:extLst>
                    <a:ext uri="{9D8B030D-6E8A-4147-A177-3AD203B41FA5}">
                      <a16:colId xmlns:a16="http://schemas.microsoft.com/office/drawing/2014/main" val="821737081"/>
                    </a:ext>
                  </a:extLst>
                </a:gridCol>
                <a:gridCol w="3749040">
                  <a:extLst>
                    <a:ext uri="{9D8B030D-6E8A-4147-A177-3AD203B41FA5}">
                      <a16:colId xmlns:a16="http://schemas.microsoft.com/office/drawing/2014/main" val="2859046310"/>
                    </a:ext>
                  </a:extLst>
                </a:gridCol>
                <a:gridCol w="3749040">
                  <a:extLst>
                    <a:ext uri="{9D8B030D-6E8A-4147-A177-3AD203B41FA5}">
                      <a16:colId xmlns:a16="http://schemas.microsoft.com/office/drawing/2014/main" val="2921524256"/>
                    </a:ext>
                  </a:extLst>
                </a:gridCol>
              </a:tblGrid>
              <a:tr h="274320">
                <a:tc gridSpan="3">
                  <a:txBody>
                    <a:bodyPr/>
                    <a:lstStyle/>
                    <a:p>
                      <a:pPr algn="ctr"/>
                      <a:r>
                        <a:rPr lang="en-GB" sz="1200" b="1" dirty="0" smtClean="0"/>
                        <a:t>WAGOLL: A </a:t>
                      </a:r>
                      <a:r>
                        <a:rPr lang="en-GB" sz="1200" b="1" dirty="0"/>
                        <a:t>Midsummer Night’s Dream: Shakespeare</a:t>
                      </a:r>
                    </a:p>
                  </a:txBody>
                  <a:tcPr/>
                </a:tc>
                <a:tc hMerge="1">
                  <a:txBody>
                    <a:bodyPr/>
                    <a:lstStyle/>
                    <a:p>
                      <a:endParaRPr lang="en-GB" dirty="0"/>
                    </a:p>
                  </a:txBody>
                  <a:tcPr/>
                </a:tc>
                <a:tc hMerge="1">
                  <a:txBody>
                    <a:bodyPr/>
                    <a:lstStyle/>
                    <a:p>
                      <a:endParaRPr lang="en-GB"/>
                    </a:p>
                  </a:txBody>
                  <a:tcPr/>
                </a:tc>
                <a:extLst>
                  <a:ext uri="{0D108BD9-81ED-4DB2-BD59-A6C34878D82A}">
                    <a16:rowId xmlns:a16="http://schemas.microsoft.com/office/drawing/2014/main" val="1613287920"/>
                  </a:ext>
                </a:extLst>
              </a:tr>
              <a:tr h="289133">
                <a:tc>
                  <a:txBody>
                    <a:bodyPr/>
                    <a:lstStyle/>
                    <a:p>
                      <a:r>
                        <a:rPr lang="en-GB" sz="1200" b="1" dirty="0" smtClean="0"/>
                        <a:t>Context:</a:t>
                      </a:r>
                      <a:endParaRPr lang="en-GB" sz="1200" b="1" dirty="0"/>
                    </a:p>
                  </a:txBody>
                  <a:tcPr>
                    <a:solidFill>
                      <a:schemeClr val="accent6">
                        <a:lumMod val="20000"/>
                        <a:lumOff val="80000"/>
                      </a:schemeClr>
                    </a:solidFill>
                  </a:tcPr>
                </a:tc>
                <a:tc gridSpan="2">
                  <a:txBody>
                    <a:bodyPr/>
                    <a:lstStyle/>
                    <a:p>
                      <a:r>
                        <a:rPr lang="en-GB" sz="1200" b="1" dirty="0"/>
                        <a:t>Plot</a:t>
                      </a:r>
                    </a:p>
                  </a:txBody>
                  <a:tcPr>
                    <a:solidFill>
                      <a:srgbClr val="FFFF00"/>
                    </a:solidFill>
                  </a:tcPr>
                </a:tc>
                <a:tc hMerge="1">
                  <a:txBody>
                    <a:bodyPr/>
                    <a:lstStyle/>
                    <a:p>
                      <a:endParaRPr lang="en-GB"/>
                    </a:p>
                  </a:txBody>
                  <a:tcPr/>
                </a:tc>
                <a:extLst>
                  <a:ext uri="{0D108BD9-81ED-4DB2-BD59-A6C34878D82A}">
                    <a16:rowId xmlns:a16="http://schemas.microsoft.com/office/drawing/2014/main" val="1972940491"/>
                  </a:ext>
                </a:extLst>
              </a:tr>
              <a:tr h="239486">
                <a:tc>
                  <a:txBody>
                    <a:bodyPr/>
                    <a:lstStyle/>
                    <a:p>
                      <a:r>
                        <a:rPr lang="en-GB" sz="1200" dirty="0"/>
                        <a:t>Elizabeth I (the virgin queen) reigned England. Several female characters seem to represent her: Hippolyta her military prowess; Titania her patronage of dancing, music and the arts. Oberon also makes reference to her virginity (she famously chose not to marry or have children) &amp; escaped assassination.</a:t>
                      </a:r>
                    </a:p>
                  </a:txBody>
                  <a:tcPr>
                    <a:solidFill>
                      <a:schemeClr val="accent6">
                        <a:lumMod val="20000"/>
                        <a:lumOff val="80000"/>
                      </a:schemeClr>
                    </a:solidFill>
                  </a:tcPr>
                </a:tc>
                <a:tc gridSpan="2">
                  <a:txBody>
                    <a:bodyPr/>
                    <a:lstStyle/>
                    <a:p>
                      <a:pPr algn="l">
                        <a:lnSpc>
                          <a:spcPct val="107000"/>
                        </a:lnSpc>
                        <a:spcAft>
                          <a:spcPts val="80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Act one</a:t>
                      </a:r>
                      <a:r>
                        <a:rPr lang="en-GB" sz="1000" dirty="0">
                          <a:effectLst/>
                          <a:latin typeface="Calibri" panose="020F0502020204030204" pitchFamily="34" charset="0"/>
                          <a:ea typeface="Calibri" panose="020F0502020204030204" pitchFamily="34" charset="0"/>
                          <a:cs typeface="Times New Roman" panose="02020603050405020304" pitchFamily="18" charset="0"/>
                        </a:rPr>
                        <a:t>: Theseus (Duke of Athens) prepares to marry Hippolyta (Queen of the Amazons). He is approached by Egeus who complains his daughter refuses to marry the suitor of his choice, Demetrius and that he should be allowed to assert the law of Athens: to kill Hermia for her disobedience or send her to live in a nunnery. Theseus tells Hermia she should obey her father but she refuses, secretly plotting to run away with her love Lysander. She confides in Helena who is in love with Demetrius therefore tells him so that they can pursue the lovers together. Meanwhile, a group of actors discuss a play they will perform at the royal wedding.</a:t>
                      </a:r>
                    </a:p>
                  </a:txBody>
                  <a:tcPr marL="114300" marR="114300" marT="0" marB="0">
                    <a:solidFill>
                      <a:srgbClr val="FFFF00"/>
                    </a:solidFill>
                  </a:tcPr>
                </a:tc>
                <a:tc hMerge="1">
                  <a:txBody>
                    <a:bodyPr/>
                    <a:lstStyle/>
                    <a:p>
                      <a:endParaRPr lang="en-GB"/>
                    </a:p>
                  </a:txBody>
                  <a:tcPr/>
                </a:tc>
                <a:extLst>
                  <a:ext uri="{0D108BD9-81ED-4DB2-BD59-A6C34878D82A}">
                    <a16:rowId xmlns:a16="http://schemas.microsoft.com/office/drawing/2014/main" val="4147661670"/>
                  </a:ext>
                </a:extLst>
              </a:tr>
              <a:tr h="239486">
                <a:tc>
                  <a:txBody>
                    <a:bodyPr/>
                    <a:lstStyle/>
                    <a:p>
                      <a:r>
                        <a:rPr lang="en-GB" sz="1200" dirty="0"/>
                        <a:t>English country fairy lore: people believed fairies &amp; mischievous spirits existed (especially the lower classes). They often appeared in stories and were well-known figures in English folklore.</a:t>
                      </a:r>
                    </a:p>
                  </a:txBody>
                  <a:tcPr>
                    <a:solidFill>
                      <a:schemeClr val="accent6">
                        <a:lumMod val="20000"/>
                        <a:lumOff val="80000"/>
                      </a:schemeClr>
                    </a:solidFill>
                  </a:tcPr>
                </a:tc>
                <a:tc gridSpan="2">
                  <a:txBody>
                    <a:bodyPr/>
                    <a:lstStyle/>
                    <a:p>
                      <a:pPr algn="l">
                        <a:lnSpc>
                          <a:spcPct val="107000"/>
                        </a:lnSpc>
                        <a:spcAft>
                          <a:spcPts val="80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Act two</a:t>
                      </a:r>
                      <a:r>
                        <a:rPr lang="en-GB" sz="1000" dirty="0">
                          <a:effectLst/>
                          <a:latin typeface="Calibri" panose="020F0502020204030204" pitchFamily="34" charset="0"/>
                          <a:ea typeface="Calibri" panose="020F0502020204030204" pitchFamily="34" charset="0"/>
                          <a:cs typeface="Times New Roman" panose="02020603050405020304" pitchFamily="18" charset="0"/>
                        </a:rPr>
                        <a:t>: Oberon and Titania (King &amp; Queen of the fairies argue over a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changling</a:t>
                      </a:r>
                      <a:r>
                        <a:rPr lang="en-GB" sz="1000" dirty="0">
                          <a:effectLst/>
                          <a:latin typeface="Calibri" panose="020F0502020204030204" pitchFamily="34" charset="0"/>
                          <a:ea typeface="Calibri" panose="020F0502020204030204" pitchFamily="34" charset="0"/>
                          <a:cs typeface="Times New Roman" panose="02020603050405020304" pitchFamily="18" charset="0"/>
                        </a:rPr>
                        <a:t> boy. Oberon plans to get revenge by asking his servant Puck to pour love potion on Titania’s eyelids so that she will fall in love with the first thing she sees on opening her eyes. Oberon observes Demetrius dismissing Helena and tells Puck to give him a dose of the potion too. Puck pours the love potion onto Lysander’s eyes by mistake who wakes and sees Helena, falling in love with her and following her through the woods. Hermia wakes to find Lysander is gone. </a:t>
                      </a:r>
                    </a:p>
                  </a:txBody>
                  <a:tcPr marL="114300" marR="114300" marT="0" marB="0">
                    <a:solidFill>
                      <a:srgbClr val="FFFF00"/>
                    </a:solidFill>
                  </a:tcPr>
                </a:tc>
                <a:tc hMerge="1">
                  <a:txBody>
                    <a:bodyPr/>
                    <a:lstStyle/>
                    <a:p>
                      <a:endParaRPr lang="en-GB"/>
                    </a:p>
                  </a:txBody>
                  <a:tcPr/>
                </a:tc>
                <a:extLst>
                  <a:ext uri="{0D108BD9-81ED-4DB2-BD59-A6C34878D82A}">
                    <a16:rowId xmlns:a16="http://schemas.microsoft.com/office/drawing/2014/main" val="2980020266"/>
                  </a:ext>
                </a:extLst>
              </a:tr>
              <a:tr h="7349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English traditions: on Midsummer eve, English men &amp; women would tell supernatural stories round bonfires in the woods. The ‘rite of May’ involved youths singing &amp; dancing in the woods. These traditions came under attack from Puritans: is Shakespeare defending them?</a:t>
                      </a:r>
                    </a:p>
                  </a:txBody>
                  <a:tcPr>
                    <a:solidFill>
                      <a:schemeClr val="accent6">
                        <a:lumMod val="20000"/>
                        <a:lumOff val="80000"/>
                      </a:schemeClr>
                    </a:solidFill>
                  </a:tcPr>
                </a:tc>
                <a:tc rowSpan="2" gridSpan="2">
                  <a:txBody>
                    <a:bodyPr/>
                    <a:lstStyle/>
                    <a:p>
                      <a:pPr algn="l">
                        <a:lnSpc>
                          <a:spcPct val="107000"/>
                        </a:lnSpc>
                        <a:spcAft>
                          <a:spcPts val="80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Act three</a:t>
                      </a:r>
                      <a:r>
                        <a:rPr lang="en-GB" sz="1000" dirty="0">
                          <a:effectLst/>
                          <a:latin typeface="Calibri" panose="020F0502020204030204" pitchFamily="34" charset="0"/>
                          <a:ea typeface="Calibri" panose="020F0502020204030204" pitchFamily="34" charset="0"/>
                          <a:cs typeface="Times New Roman" panose="02020603050405020304" pitchFamily="18" charset="0"/>
                        </a:rPr>
                        <a:t>: The actors rehearse and Puck turns Bottom’s face into the head of a donkey. The other actors run away but Titania wakes and falls in love with Bottom. He instructs her fairy maids to tend to his every need. Puck tells Oberon Titania has fallen in love with a donkey but Oberon is confused when he sees Helena and Lysander. Realising Puck’s mistake, he pours love potion onto Demetrius’ eyes who wakes and sees Helena so that now both men are in love with Helena. Helena believes the men are mocking her and that Hermia is in on the joke. Lysander and Demetrius challenge each other to a dual. Puck places an antidote on Lysander’s eyes as he sleeps.</a:t>
                      </a:r>
                    </a:p>
                  </a:txBody>
                  <a:tcPr marL="114300" marR="114300" marT="0" marB="0">
                    <a:solidFill>
                      <a:srgbClr val="FFFF00"/>
                    </a:solidFill>
                  </a:tcPr>
                </a:tc>
                <a:tc rowSpan="2" hMerge="1">
                  <a:txBody>
                    <a:bodyPr/>
                    <a:lstStyle/>
                    <a:p>
                      <a:endParaRPr lang="en-GB"/>
                    </a:p>
                  </a:txBody>
                  <a:tcPr/>
                </a:tc>
                <a:extLst>
                  <a:ext uri="{0D108BD9-81ED-4DB2-BD59-A6C34878D82A}">
                    <a16:rowId xmlns:a16="http://schemas.microsoft.com/office/drawing/2014/main" val="405798929"/>
                  </a:ext>
                </a:extLst>
              </a:tr>
              <a:tr h="0">
                <a:tc rowSpan="1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Characters</a:t>
                      </a:r>
                      <a:endParaRPr lang="en-GB" sz="1200" dirty="0"/>
                    </a:p>
                    <a:p>
                      <a:r>
                        <a:rPr lang="en-GB" sz="1200" b="1" dirty="0"/>
                        <a:t>Theseus</a:t>
                      </a:r>
                      <a:r>
                        <a:rPr lang="en-GB" sz="1200" dirty="0"/>
                        <a:t>: Duke of Athens; represents power &amp; order</a:t>
                      </a:r>
                    </a:p>
                    <a:p>
                      <a:r>
                        <a:rPr lang="en-GB" sz="1200" b="1" dirty="0"/>
                        <a:t>Egeus</a:t>
                      </a:r>
                      <a:r>
                        <a:rPr lang="en-GB" sz="1200" dirty="0"/>
                        <a:t>: father of Hermia</a:t>
                      </a:r>
                    </a:p>
                    <a:p>
                      <a:r>
                        <a:rPr lang="en-GB" sz="1200" b="1" dirty="0"/>
                        <a:t>Hermia, Helena, Lysander &amp; Demetrius</a:t>
                      </a:r>
                      <a:r>
                        <a:rPr lang="en-GB" sz="1200" b="0" dirty="0"/>
                        <a:t>: young Athenian lovers</a:t>
                      </a:r>
                    </a:p>
                    <a:p>
                      <a:r>
                        <a:rPr lang="en-GB" sz="1100" b="1" dirty="0"/>
                        <a:t>Oberon &amp; Titania</a:t>
                      </a:r>
                      <a:r>
                        <a:rPr lang="en-GB" sz="1100" dirty="0"/>
                        <a:t>: King &amp; Queen of fairies</a:t>
                      </a:r>
                    </a:p>
                    <a:p>
                      <a:r>
                        <a:rPr lang="en-GB" sz="1100" b="1" dirty="0"/>
                        <a:t>Puck:</a:t>
                      </a:r>
                      <a:r>
                        <a:rPr lang="en-GB" sz="1100" dirty="0"/>
                        <a:t> Oberon’s servant/jester. A mischievous fairy who enjoys playing pranks on mortals. Arguably, the play’s protagonist.</a:t>
                      </a:r>
                    </a:p>
                    <a:p>
                      <a:r>
                        <a:rPr lang="en-GB" sz="1100" b="1" dirty="0"/>
                        <a:t>Nick Bottom</a:t>
                      </a:r>
                      <a:r>
                        <a:rPr lang="en-GB" sz="1100" dirty="0"/>
                        <a:t>: a foolish and arrogant weaver who wants to play all the parts in the wedding play.</a:t>
                      </a:r>
                    </a:p>
                    <a:p>
                      <a:r>
                        <a:rPr lang="en-GB" sz="1100" b="1" dirty="0"/>
                        <a:t>Hippolyt</a:t>
                      </a:r>
                      <a:r>
                        <a:rPr lang="en-GB" sz="1100" dirty="0"/>
                        <a:t>a: Queen of the Amazons who is to wed Theseus</a:t>
                      </a:r>
                    </a:p>
                  </a:txBody>
                  <a:tcPr>
                    <a:solidFill>
                      <a:srgbClr val="FFC000"/>
                    </a:solidFill>
                  </a:tcPr>
                </a:tc>
                <a:tc gridSpan="2"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905786957"/>
                  </a:ext>
                </a:extLst>
              </a:tr>
              <a:tr h="239486">
                <a:tc vMerge="1">
                  <a:txBody>
                    <a:bodyPr/>
                    <a:lstStyle/>
                    <a:p>
                      <a:endParaRPr lang="en-GB" sz="1200" dirty="0"/>
                    </a:p>
                  </a:txBody>
                  <a:tcPr/>
                </a:tc>
                <a:tc gridSpan="2">
                  <a:txBody>
                    <a:bodyPr/>
                    <a:lstStyle/>
                    <a:p>
                      <a:pPr algn="l">
                        <a:lnSpc>
                          <a:spcPct val="107000"/>
                        </a:lnSpc>
                        <a:spcAft>
                          <a:spcPts val="80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Act four</a:t>
                      </a:r>
                      <a:r>
                        <a:rPr lang="en-GB" sz="1000" dirty="0">
                          <a:effectLst/>
                          <a:latin typeface="Calibri" panose="020F0502020204030204" pitchFamily="34" charset="0"/>
                          <a:ea typeface="Calibri" panose="020F0502020204030204" pitchFamily="34" charset="0"/>
                          <a:cs typeface="Times New Roman" panose="02020603050405020304" pitchFamily="18" charset="0"/>
                        </a:rPr>
                        <a:t>: Oberon orders Puck to remove Titania’s love spell and return Bottom’s head to normal. Theseus and Egeus find the lovers in the wood and Demetrius declares that he now loves Helena. Theseus suggests that the two pairs of lovers get married on the same day that he marries Hippolyta. Bottom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rejoins</a:t>
                      </a:r>
                      <a:r>
                        <a:rPr lang="en-GB" sz="1000" dirty="0">
                          <a:effectLst/>
                          <a:latin typeface="Calibri" panose="020F0502020204030204" pitchFamily="34" charset="0"/>
                          <a:ea typeface="Calibri" panose="020F0502020204030204" pitchFamily="34" charset="0"/>
                          <a:cs typeface="Times New Roman" panose="02020603050405020304" pitchFamily="18" charset="0"/>
                        </a:rPr>
                        <a:t> his fellow actors.</a:t>
                      </a:r>
                    </a:p>
                  </a:txBody>
                  <a:tcPr marL="114300" marR="114300" marT="0" marB="0">
                    <a:solidFill>
                      <a:srgbClr val="FFFF00"/>
                    </a:solidFill>
                  </a:tcPr>
                </a:tc>
                <a:tc hMerge="1">
                  <a:txBody>
                    <a:bodyPr/>
                    <a:lstStyle/>
                    <a:p>
                      <a:endParaRPr lang="en-GB"/>
                    </a:p>
                  </a:txBody>
                  <a:tcPr/>
                </a:tc>
                <a:extLst>
                  <a:ext uri="{0D108BD9-81ED-4DB2-BD59-A6C34878D82A}">
                    <a16:rowId xmlns:a16="http://schemas.microsoft.com/office/drawing/2014/main" val="3442112452"/>
                  </a:ext>
                </a:extLst>
              </a:tr>
              <a:tr h="0">
                <a:tc vMerge="1">
                  <a:txBody>
                    <a:bodyPr/>
                    <a:lstStyle/>
                    <a:p>
                      <a:endParaRPr lang="en-GB" sz="1200" dirty="0"/>
                    </a:p>
                  </a:txBody>
                  <a:tcPr/>
                </a:tc>
                <a:tc gridSpan="2">
                  <a:txBody>
                    <a:bodyPr/>
                    <a:lstStyle/>
                    <a:p>
                      <a:pPr algn="l">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Act five: The play is performed to the audience’s amusement and the fairies bless the marriages.</a:t>
                      </a:r>
                    </a:p>
                  </a:txBody>
                  <a:tcPr marL="114300" marR="114300" marT="0" marB="0">
                    <a:solidFill>
                      <a:srgbClr val="FFFF00"/>
                    </a:solidFill>
                  </a:tcPr>
                </a:tc>
                <a:tc hMerge="1">
                  <a:txBody>
                    <a:bodyPr/>
                    <a:lstStyle/>
                    <a:p>
                      <a:endParaRPr lang="en-GB"/>
                    </a:p>
                  </a:txBody>
                  <a:tcPr/>
                </a:tc>
                <a:extLst>
                  <a:ext uri="{0D108BD9-81ED-4DB2-BD59-A6C34878D82A}">
                    <a16:rowId xmlns:a16="http://schemas.microsoft.com/office/drawing/2014/main" val="1221537234"/>
                  </a:ext>
                </a:extLst>
              </a:tr>
              <a:tr h="239486">
                <a:tc vMerge="1">
                  <a:txBody>
                    <a:bodyPr/>
                    <a:lstStyle/>
                    <a:p>
                      <a:endParaRPr lang="en-GB" sz="1200"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Vocabulary</a:t>
                      </a:r>
                    </a:p>
                  </a:txBody>
                  <a:tcPr>
                    <a:solidFill>
                      <a:schemeClr val="accent1">
                        <a:lumMod val="20000"/>
                        <a:lumOff val="80000"/>
                      </a:schemeClr>
                    </a:solidFill>
                  </a:tcPr>
                </a:tc>
                <a:tc hMerge="1">
                  <a:txBody>
                    <a:bodyPr/>
                    <a:lstStyle/>
                    <a:p>
                      <a:endParaRPr lang="en-GB"/>
                    </a:p>
                  </a:txBody>
                  <a:tcPr/>
                </a:tc>
                <a:extLst>
                  <a:ext uri="{0D108BD9-81ED-4DB2-BD59-A6C34878D82A}">
                    <a16:rowId xmlns:a16="http://schemas.microsoft.com/office/drawing/2014/main" val="2809450611"/>
                  </a:ext>
                </a:extLst>
              </a:tr>
              <a:tr h="226423">
                <a:tc vMerge="1">
                  <a:txBody>
                    <a:bodyPr/>
                    <a:lstStyle/>
                    <a:p>
                      <a:endParaRPr lang="en-GB" sz="1200" dirty="0"/>
                    </a:p>
                  </a:txBody>
                  <a:tcPr/>
                </a:tc>
                <a:tc>
                  <a:txBody>
                    <a:bodyPr/>
                    <a:lstStyle/>
                    <a:p>
                      <a:r>
                        <a:rPr lang="en-GB" sz="1200" b="0" dirty="0"/>
                        <a:t>Hierarchy (n): a rank according to status or power</a:t>
                      </a:r>
                    </a:p>
                  </a:txBody>
                  <a:tcPr>
                    <a:solidFill>
                      <a:schemeClr val="accent1">
                        <a:lumMod val="20000"/>
                        <a:lumOff val="80000"/>
                      </a:schemeClr>
                    </a:solidFill>
                  </a:tcPr>
                </a:tc>
                <a:tc>
                  <a:txBody>
                    <a:bodyPr/>
                    <a:lstStyle/>
                    <a:p>
                      <a:r>
                        <a:rPr lang="en-GB" sz="1200" b="0" dirty="0"/>
                        <a:t>Prophetic (</a:t>
                      </a:r>
                      <a:r>
                        <a:rPr lang="en-GB" sz="1200" b="0" dirty="0" err="1"/>
                        <a:t>adj</a:t>
                      </a:r>
                      <a:r>
                        <a:rPr lang="en-GB" sz="1200" b="0" dirty="0"/>
                        <a:t>): predicting the future</a:t>
                      </a:r>
                    </a:p>
                  </a:txBody>
                  <a:tcPr>
                    <a:solidFill>
                      <a:schemeClr val="accent1">
                        <a:lumMod val="20000"/>
                        <a:lumOff val="80000"/>
                      </a:schemeClr>
                    </a:solidFill>
                  </a:tcPr>
                </a:tc>
                <a:extLst>
                  <a:ext uri="{0D108BD9-81ED-4DB2-BD59-A6C34878D82A}">
                    <a16:rowId xmlns:a16="http://schemas.microsoft.com/office/drawing/2014/main" val="1961793333"/>
                  </a:ext>
                </a:extLst>
              </a:tr>
              <a:tr h="226423">
                <a:tc vMerge="1">
                  <a:txBody>
                    <a:bodyPr/>
                    <a:lstStyle/>
                    <a:p>
                      <a:endParaRPr lang="en-GB" sz="1200" dirty="0"/>
                    </a:p>
                  </a:txBody>
                  <a:tcPr/>
                </a:tc>
                <a:tc>
                  <a:txBody>
                    <a:bodyPr/>
                    <a:lstStyle/>
                    <a:p>
                      <a:r>
                        <a:rPr lang="en-GB" sz="1200" b="0" dirty="0"/>
                        <a:t>Patriarchal (</a:t>
                      </a:r>
                      <a:r>
                        <a:rPr lang="en-GB" sz="1200" b="0" dirty="0" err="1"/>
                        <a:t>adj</a:t>
                      </a:r>
                      <a:r>
                        <a:rPr lang="en-GB" sz="1200" b="0" dirty="0"/>
                        <a:t>): ruled by men</a:t>
                      </a:r>
                    </a:p>
                  </a:txBody>
                  <a:tcPr>
                    <a:solidFill>
                      <a:schemeClr val="accent1">
                        <a:lumMod val="20000"/>
                        <a:lumOff val="80000"/>
                      </a:schemeClr>
                    </a:solidFill>
                  </a:tcPr>
                </a:tc>
                <a:tc>
                  <a:txBody>
                    <a:bodyPr/>
                    <a:lstStyle/>
                    <a:p>
                      <a:r>
                        <a:rPr lang="en-GB" sz="1200" b="0" dirty="0"/>
                        <a:t>Egotism (n): over-confidence/self-absorbed</a:t>
                      </a:r>
                    </a:p>
                  </a:txBody>
                  <a:tcPr>
                    <a:solidFill>
                      <a:schemeClr val="accent1">
                        <a:lumMod val="20000"/>
                        <a:lumOff val="80000"/>
                      </a:schemeClr>
                    </a:solidFill>
                  </a:tcPr>
                </a:tc>
                <a:extLst>
                  <a:ext uri="{0D108BD9-81ED-4DB2-BD59-A6C34878D82A}">
                    <a16:rowId xmlns:a16="http://schemas.microsoft.com/office/drawing/2014/main" val="1937576068"/>
                  </a:ext>
                </a:extLst>
              </a:tr>
              <a:tr h="248821">
                <a:tc vMerge="1">
                  <a:txBody>
                    <a:bodyPr/>
                    <a:lstStyle/>
                    <a:p>
                      <a:endParaRPr lang="en-GB" sz="1200" b="0" dirty="0"/>
                    </a:p>
                  </a:txBody>
                  <a:tcPr/>
                </a:tc>
                <a:tc>
                  <a:txBody>
                    <a:bodyPr/>
                    <a:lstStyle/>
                    <a:p>
                      <a:r>
                        <a:rPr lang="en-GB" sz="1200" b="0" dirty="0"/>
                        <a:t>Allusion (n): a reference to something</a:t>
                      </a:r>
                    </a:p>
                  </a:txBody>
                  <a:tcPr>
                    <a:solidFill>
                      <a:schemeClr val="accent1">
                        <a:lumMod val="20000"/>
                        <a:lumOff val="80000"/>
                      </a:schemeClr>
                    </a:solidFill>
                  </a:tcPr>
                </a:tc>
                <a:tc>
                  <a:txBody>
                    <a:bodyPr/>
                    <a:lstStyle/>
                    <a:p>
                      <a:r>
                        <a:rPr lang="en-GB" sz="1200" b="0" dirty="0"/>
                        <a:t>Stereotype (n): a fixed idea of a type of person/thing</a:t>
                      </a:r>
                    </a:p>
                  </a:txBody>
                  <a:tcPr>
                    <a:solidFill>
                      <a:schemeClr val="accent1">
                        <a:lumMod val="20000"/>
                        <a:lumOff val="80000"/>
                      </a:schemeClr>
                    </a:solidFill>
                  </a:tcPr>
                </a:tc>
                <a:extLst>
                  <a:ext uri="{0D108BD9-81ED-4DB2-BD59-A6C34878D82A}">
                    <a16:rowId xmlns:a16="http://schemas.microsoft.com/office/drawing/2014/main" val="706014344"/>
                  </a:ext>
                </a:extLst>
              </a:tr>
              <a:tr h="283029">
                <a:tc vMerge="1">
                  <a:txBody>
                    <a:bodyPr/>
                    <a:lstStyle/>
                    <a:p>
                      <a:endParaRPr lang="en-GB"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dirty="0">
                          <a:solidFill>
                            <a:schemeClr val="tx1"/>
                          </a:solidFill>
                          <a:effectLst/>
                          <a:latin typeface="+mn-lt"/>
                          <a:ea typeface="+mn-ea"/>
                          <a:cs typeface="+mn-cs"/>
                        </a:rPr>
                        <a:t>Submissive (</a:t>
                      </a:r>
                      <a:r>
                        <a:rPr lang="en-GB" sz="1000" b="0" kern="1200" dirty="0" err="1">
                          <a:solidFill>
                            <a:schemeClr val="tx1"/>
                          </a:solidFill>
                          <a:effectLst/>
                          <a:latin typeface="+mn-lt"/>
                          <a:ea typeface="+mn-ea"/>
                          <a:cs typeface="+mn-cs"/>
                        </a:rPr>
                        <a:t>adj</a:t>
                      </a:r>
                      <a:r>
                        <a:rPr lang="en-GB" sz="1000" b="0" kern="1200" dirty="0">
                          <a:solidFill>
                            <a:schemeClr val="tx1"/>
                          </a:solidFill>
                          <a:effectLst/>
                          <a:latin typeface="+mn-lt"/>
                          <a:ea typeface="+mn-ea"/>
                          <a:cs typeface="+mn-cs"/>
                        </a:rPr>
                        <a:t>): obedient/passive (following orders)</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dirty="0">
                          <a:solidFill>
                            <a:schemeClr val="tx1"/>
                          </a:solidFill>
                          <a:effectLst/>
                          <a:latin typeface="+mn-lt"/>
                          <a:ea typeface="+mn-ea"/>
                          <a:cs typeface="+mn-cs"/>
                        </a:rPr>
                        <a:t>Patron (n): a person who gives financial support to something</a:t>
                      </a:r>
                    </a:p>
                  </a:txBody>
                  <a:tcPr>
                    <a:solidFill>
                      <a:schemeClr val="accent1">
                        <a:lumMod val="20000"/>
                        <a:lumOff val="80000"/>
                      </a:schemeClr>
                    </a:solidFill>
                  </a:tcPr>
                </a:tc>
                <a:extLst>
                  <a:ext uri="{0D108BD9-81ED-4DB2-BD59-A6C34878D82A}">
                    <a16:rowId xmlns:a16="http://schemas.microsoft.com/office/drawing/2014/main" val="2846193049"/>
                  </a:ext>
                </a:extLst>
              </a:tr>
              <a:tr h="215761">
                <a:tc vMerge="1">
                  <a:txBody>
                    <a:bodyPr/>
                    <a:lstStyle/>
                    <a:p>
                      <a:endParaRPr lang="en-GB"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dirty="0">
                          <a:solidFill>
                            <a:schemeClr val="tx1"/>
                          </a:solidFill>
                          <a:effectLst/>
                          <a:latin typeface="+mn-lt"/>
                          <a:ea typeface="+mn-ea"/>
                          <a:cs typeface="+mn-cs"/>
                        </a:rPr>
                        <a:t>Benevolent/malevolent (</a:t>
                      </a:r>
                      <a:r>
                        <a:rPr lang="en-GB" sz="1000" b="0" kern="1200" dirty="0" err="1">
                          <a:solidFill>
                            <a:schemeClr val="tx1"/>
                          </a:solidFill>
                          <a:effectLst/>
                          <a:latin typeface="+mn-lt"/>
                          <a:ea typeface="+mn-ea"/>
                          <a:cs typeface="+mn-cs"/>
                        </a:rPr>
                        <a:t>adj</a:t>
                      </a:r>
                      <a:r>
                        <a:rPr lang="en-GB" sz="1000" b="0" kern="1200" dirty="0">
                          <a:solidFill>
                            <a:schemeClr val="tx1"/>
                          </a:solidFill>
                          <a:effectLst/>
                          <a:latin typeface="+mn-lt"/>
                          <a:ea typeface="+mn-ea"/>
                          <a:cs typeface="+mn-cs"/>
                        </a:rPr>
                        <a:t>): kind/cruel</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kern="1200" dirty="0">
                          <a:solidFill>
                            <a:schemeClr val="tx1"/>
                          </a:solidFill>
                          <a:effectLst/>
                          <a:latin typeface="+mn-lt"/>
                          <a:ea typeface="+mn-ea"/>
                          <a:cs typeface="+mn-cs"/>
                        </a:rPr>
                        <a:t>Malicious (</a:t>
                      </a:r>
                      <a:r>
                        <a:rPr lang="en-GB" sz="1000" b="0" kern="1200" dirty="0" err="1">
                          <a:solidFill>
                            <a:schemeClr val="tx1"/>
                          </a:solidFill>
                          <a:effectLst/>
                          <a:latin typeface="+mn-lt"/>
                          <a:ea typeface="+mn-ea"/>
                          <a:cs typeface="+mn-cs"/>
                        </a:rPr>
                        <a:t>adj</a:t>
                      </a:r>
                      <a:r>
                        <a:rPr lang="en-GB" sz="1000" b="0" kern="1200" dirty="0">
                          <a:solidFill>
                            <a:schemeClr val="tx1"/>
                          </a:solidFill>
                          <a:effectLst/>
                          <a:latin typeface="+mn-lt"/>
                          <a:ea typeface="+mn-ea"/>
                          <a:cs typeface="+mn-cs"/>
                        </a:rPr>
                        <a:t>): intending to do harm</a:t>
                      </a:r>
                    </a:p>
                  </a:txBody>
                  <a:tcPr>
                    <a:solidFill>
                      <a:schemeClr val="accent1">
                        <a:lumMod val="20000"/>
                        <a:lumOff val="80000"/>
                      </a:schemeClr>
                    </a:solidFill>
                  </a:tcPr>
                </a:tc>
                <a:extLst>
                  <a:ext uri="{0D108BD9-81ED-4DB2-BD59-A6C34878D82A}">
                    <a16:rowId xmlns:a16="http://schemas.microsoft.com/office/drawing/2014/main" val="337133161"/>
                  </a:ext>
                </a:extLst>
              </a:tr>
              <a:tr h="211650">
                <a:tc vMerge="1">
                  <a:txBody>
                    <a:bodyPr/>
                    <a:lstStyle/>
                    <a:p>
                      <a:endParaRPr lang="en-GB"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effectLst/>
                          <a:latin typeface="+mn-lt"/>
                          <a:ea typeface="+mn-ea"/>
                          <a:cs typeface="+mn-cs"/>
                        </a:rPr>
                        <a:t>Elopement (n):run away secretly</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effectLst/>
                          <a:latin typeface="+mn-lt"/>
                          <a:ea typeface="+mn-ea"/>
                          <a:cs typeface="+mn-cs"/>
                        </a:rPr>
                        <a:t>Ethereal (</a:t>
                      </a:r>
                      <a:r>
                        <a:rPr lang="en-GB" sz="1100" b="0" kern="1200" dirty="0" err="1">
                          <a:solidFill>
                            <a:schemeClr val="tx1"/>
                          </a:solidFill>
                          <a:effectLst/>
                          <a:latin typeface="+mn-lt"/>
                          <a:ea typeface="+mn-ea"/>
                          <a:cs typeface="+mn-cs"/>
                        </a:rPr>
                        <a:t>adj</a:t>
                      </a:r>
                      <a:r>
                        <a:rPr lang="en-GB" sz="1100" b="0" kern="1200" dirty="0">
                          <a:solidFill>
                            <a:schemeClr val="tx1"/>
                          </a:solidFill>
                          <a:effectLst/>
                          <a:latin typeface="+mn-lt"/>
                          <a:ea typeface="+mn-ea"/>
                          <a:cs typeface="+mn-cs"/>
                        </a:rPr>
                        <a:t>): heavenly/spiritual</a:t>
                      </a:r>
                    </a:p>
                  </a:txBody>
                  <a:tcPr>
                    <a:solidFill>
                      <a:schemeClr val="accent1">
                        <a:lumMod val="20000"/>
                        <a:lumOff val="80000"/>
                      </a:schemeClr>
                    </a:solidFill>
                  </a:tcPr>
                </a:tc>
                <a:extLst>
                  <a:ext uri="{0D108BD9-81ED-4DB2-BD59-A6C34878D82A}">
                    <a16:rowId xmlns:a16="http://schemas.microsoft.com/office/drawing/2014/main" val="3406458399"/>
                  </a:ext>
                </a:extLst>
              </a:tr>
              <a:tr h="211650">
                <a:tc vMerge="1">
                  <a:txBody>
                    <a:bodyPr/>
                    <a:lstStyle/>
                    <a:p>
                      <a:endParaRPr lang="en-GB"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effectLst/>
                          <a:latin typeface="+mn-lt"/>
                          <a:ea typeface="+mn-ea"/>
                          <a:cs typeface="+mn-cs"/>
                        </a:rPr>
                        <a:t>Parody (n): an imitation for comic effect</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a:solidFill>
                            <a:schemeClr val="tx1"/>
                          </a:solidFill>
                          <a:effectLst/>
                          <a:latin typeface="+mn-lt"/>
                          <a:ea typeface="+mn-ea"/>
                          <a:cs typeface="+mn-cs"/>
                        </a:rPr>
                        <a:t>Grotesque (</a:t>
                      </a:r>
                      <a:r>
                        <a:rPr lang="en-GB" sz="1100" b="0" kern="1200" dirty="0" err="1">
                          <a:solidFill>
                            <a:schemeClr val="tx1"/>
                          </a:solidFill>
                          <a:effectLst/>
                          <a:latin typeface="+mn-lt"/>
                          <a:ea typeface="+mn-ea"/>
                          <a:cs typeface="+mn-cs"/>
                        </a:rPr>
                        <a:t>adj</a:t>
                      </a:r>
                      <a:r>
                        <a:rPr lang="en-GB" sz="1100" b="0" kern="1200" dirty="0">
                          <a:solidFill>
                            <a:schemeClr val="tx1"/>
                          </a:solidFill>
                          <a:effectLst/>
                          <a:latin typeface="+mn-lt"/>
                          <a:ea typeface="+mn-ea"/>
                          <a:cs typeface="+mn-cs"/>
                        </a:rPr>
                        <a:t>): ugly (often comically)</a:t>
                      </a:r>
                    </a:p>
                  </a:txBody>
                  <a:tcPr>
                    <a:solidFill>
                      <a:schemeClr val="accent1">
                        <a:lumMod val="20000"/>
                        <a:lumOff val="80000"/>
                      </a:schemeClr>
                    </a:solidFill>
                  </a:tcPr>
                </a:tc>
                <a:extLst>
                  <a:ext uri="{0D108BD9-81ED-4DB2-BD59-A6C34878D82A}">
                    <a16:rowId xmlns:a16="http://schemas.microsoft.com/office/drawing/2014/main" val="93056572"/>
                  </a:ext>
                </a:extLst>
              </a:tr>
            </a:tbl>
          </a:graphicData>
        </a:graphic>
      </p:graphicFrame>
    </p:spTree>
    <p:extLst>
      <p:ext uri="{BB962C8B-B14F-4D97-AF65-F5344CB8AC3E}">
        <p14:creationId xmlns:p14="http://schemas.microsoft.com/office/powerpoint/2010/main" val="4206973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875</Words>
  <Application>Microsoft Office PowerPoint</Application>
  <PresentationFormat>Widescreen</PresentationFormat>
  <Paragraphs>41</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Times New Roman</vt:lpstr>
      <vt:lpstr>Office Theme</vt:lpstr>
      <vt:lpstr>Knowledge Organiser</vt:lpstr>
      <vt:lpstr>PowerPoint Presentation</vt:lpstr>
    </vt:vector>
  </TitlesOfParts>
  <Company>The Radclyffe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HHowell</dc:creator>
  <cp:lastModifiedBy>Kate Furlong</cp:lastModifiedBy>
  <cp:revision>54</cp:revision>
  <dcterms:created xsi:type="dcterms:W3CDTF">2016-10-27T16:59:47Z</dcterms:created>
  <dcterms:modified xsi:type="dcterms:W3CDTF">2020-03-12T11:33:03Z</dcterms:modified>
</cp:coreProperties>
</file>