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2" r:id="rId4"/>
    <p:sldId id="263" r:id="rId5"/>
    <p:sldId id="264" r:id="rId6"/>
    <p:sldId id="260" r:id="rId7"/>
    <p:sldId id="261" r:id="rId8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image" Target="../media/image7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microsoft.com/office/2007/relationships/hdphoto" Target="../media/hdphoto1.wdp"/><Relationship Id="rId7" Type="http://schemas.openxmlformats.org/officeDocument/2006/relationships/image" Target="../media/image2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anose="030F0702030302020204" pitchFamily="66" charset="0"/>
              </a:rPr>
              <a:t>AC1.1 </a:t>
            </a:r>
          </a:p>
          <a:p>
            <a:r>
              <a:rPr lang="en-GB" sz="1200" b="1" u="sng" dirty="0">
                <a:latin typeface="Comic Sans MS" panose="030F0702030302020204" pitchFamily="66" charset="0"/>
              </a:rPr>
              <a:t>Describe the structure of the hospitality and catering industry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45A9D3-DAD0-495E-A39E-DD4871D6CA83}"/>
              </a:ext>
            </a:extLst>
          </p:cNvPr>
          <p:cNvSpPr txBox="1"/>
          <p:nvPr/>
        </p:nvSpPr>
        <p:spPr>
          <a:xfrm>
            <a:off x="2508734" y="281154"/>
            <a:ext cx="351201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by the term hospitality?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</a:t>
            </a:r>
            <a:r>
              <a:rPr lang="en-GB" sz="12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291BCB-C09D-4FAD-9B9C-CC77EE7ED229}"/>
              </a:ext>
            </a:extLst>
          </p:cNvPr>
          <p:cNvSpPr txBox="1"/>
          <p:nvPr/>
        </p:nvSpPr>
        <p:spPr>
          <a:xfrm>
            <a:off x="6038425" y="247661"/>
            <a:ext cx="351201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by the term catering?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</a:t>
            </a:r>
            <a:r>
              <a:rPr lang="en-GB" sz="1260" dirty="0" smtClean="0"/>
              <a:t>________________</a:t>
            </a:r>
            <a:endParaRPr lang="en-GB" sz="126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9F8840F-31D7-4C76-8BF5-6D51804B4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41286"/>
              </p:ext>
            </p:extLst>
          </p:nvPr>
        </p:nvGraphicFramePr>
        <p:xfrm>
          <a:off x="309102" y="1283630"/>
          <a:ext cx="8534400" cy="364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67620551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8934271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832104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778293212"/>
                    </a:ext>
                  </a:extLst>
                </a:gridCol>
              </a:tblGrid>
              <a:tr h="38144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Explain the differences between the types of establishments. Give examples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69016"/>
                  </a:ext>
                </a:extLst>
              </a:tr>
              <a:tr h="180984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Residential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Non-residential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Non-commercial residential establishments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Contract Caterers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564808"/>
                  </a:ext>
                </a:extLst>
              </a:tr>
              <a:tr h="145593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3164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C9DC63-29BA-461E-AFDC-4C36A010AB47}"/>
              </a:ext>
            </a:extLst>
          </p:cNvPr>
          <p:cNvSpPr txBox="1"/>
          <p:nvPr/>
        </p:nvSpPr>
        <p:spPr>
          <a:xfrm>
            <a:off x="4628293" y="4930849"/>
            <a:ext cx="4179260" cy="325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a contract caterer is? Give advantages and disadvantages for hiring a contract caterer.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60" dirty="0">
              <a:latin typeface="Comic Sans MS" panose="030F0702030302020204" pitchFamily="66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D79EE84-E79F-4997-8812-3F742F5B1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34061"/>
              </p:ext>
            </p:extLst>
          </p:nvPr>
        </p:nvGraphicFramePr>
        <p:xfrm>
          <a:off x="8981652" y="1258805"/>
          <a:ext cx="3500909" cy="57167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66857">
                  <a:extLst>
                    <a:ext uri="{9D8B030D-6E8A-4147-A177-3AD203B41FA5}">
                      <a16:colId xmlns:a16="http://schemas.microsoft.com/office/drawing/2014/main" val="2635026801"/>
                    </a:ext>
                  </a:extLst>
                </a:gridCol>
                <a:gridCol w="2334052">
                  <a:extLst>
                    <a:ext uri="{9D8B030D-6E8A-4147-A177-3AD203B41FA5}">
                      <a16:colId xmlns:a16="http://schemas.microsoft.com/office/drawing/2014/main" val="265709011"/>
                    </a:ext>
                  </a:extLst>
                </a:gridCol>
              </a:tblGrid>
              <a:tr h="3940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Styles of services</a:t>
                      </a: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8787"/>
                  </a:ext>
                </a:extLst>
              </a:tr>
              <a:tr h="2814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Give two Features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978" marR="17978" marT="0" marB="0"/>
                </a:tc>
                <a:extLst>
                  <a:ext uri="{0D108BD9-81ED-4DB2-BD59-A6C34878D82A}">
                    <a16:rowId xmlns:a16="http://schemas.microsoft.com/office/drawing/2014/main" val="801244972"/>
                  </a:ext>
                </a:extLst>
              </a:tr>
              <a:tr h="638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Cafeteria / self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5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061866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Fast food / take away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07799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omic Sans MS" panose="030F0702030302020204" pitchFamily="66" charset="0"/>
                        </a:rPr>
                        <a:t>Buffet / carvery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128125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Plate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  </a:t>
                      </a: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853407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omic Sans MS" panose="030F0702030302020204" pitchFamily="66" charset="0"/>
                        </a:rPr>
                        <a:t>Family service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96558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Silver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7715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effectLst/>
                          <a:latin typeface="Comic Sans MS" panose="030F0702030302020204" pitchFamily="66" charset="0"/>
                        </a:rPr>
                        <a:t>Gueridon</a:t>
                      </a: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197922"/>
                  </a:ext>
                </a:extLst>
              </a:tr>
              <a:tr h="600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Vending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99366"/>
                  </a:ext>
                </a:extLst>
              </a:tr>
            </a:tbl>
          </a:graphicData>
        </a:graphic>
      </p:graphicFrame>
      <p:sp>
        <p:nvSpPr>
          <p:cNvPr id="24" name="Explosion: 14 Points 23">
            <a:extLst>
              <a:ext uri="{FF2B5EF4-FFF2-40B4-BE49-F238E27FC236}">
                <a16:creationId xmlns:a16="http://schemas.microsoft.com/office/drawing/2014/main" id="{A3F69EA6-C460-4ED6-BFD6-E11950D65605}"/>
              </a:ext>
            </a:extLst>
          </p:cNvPr>
          <p:cNvSpPr/>
          <p:nvPr/>
        </p:nvSpPr>
        <p:spPr>
          <a:xfrm rot="249086">
            <a:off x="8901287" y="7313048"/>
            <a:ext cx="4767512" cy="2346744"/>
          </a:xfrm>
          <a:prstGeom prst="irregularSeal2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17C44F-D090-4F28-A2B3-DBBC24E8DECD}"/>
              </a:ext>
            </a:extLst>
          </p:cNvPr>
          <p:cNvSpPr/>
          <p:nvPr/>
        </p:nvSpPr>
        <p:spPr>
          <a:xfrm>
            <a:off x="8834702" y="7024410"/>
            <a:ext cx="2747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think of any other styles of Services?</a:t>
            </a:r>
          </a:p>
          <a:p>
            <a:pPr algn="ctr"/>
            <a:endParaRPr lang="en-GB" sz="16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E0DF2AA-186F-4B07-B4BF-1619ED874542}"/>
              </a:ext>
            </a:extLst>
          </p:cNvPr>
          <p:cNvGrpSpPr/>
          <p:nvPr/>
        </p:nvGrpSpPr>
        <p:grpSpPr>
          <a:xfrm>
            <a:off x="405813" y="5915782"/>
            <a:ext cx="3745756" cy="2401789"/>
            <a:chOff x="924847" y="1106424"/>
            <a:chExt cx="3929305" cy="2519481"/>
          </a:xfrm>
        </p:grpSpPr>
        <p:sp>
          <p:nvSpPr>
            <p:cNvPr id="26" name="Flowchart: Preparation 25">
              <a:extLst>
                <a:ext uri="{FF2B5EF4-FFF2-40B4-BE49-F238E27FC236}">
                  <a16:creationId xmlns:a16="http://schemas.microsoft.com/office/drawing/2014/main" id="{E126AE4B-DCA2-412A-800F-FC4E147EA74C}"/>
                </a:ext>
              </a:extLst>
            </p:cNvPr>
            <p:cNvSpPr/>
            <p:nvPr/>
          </p:nvSpPr>
          <p:spPr>
            <a:xfrm>
              <a:off x="2099165" y="2029010"/>
              <a:ext cx="1705970" cy="627797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latin typeface="Comic Sans MS" panose="030F0702030302020204" pitchFamily="66" charset="0"/>
                </a:rPr>
                <a:t>Standards, Reviews, Rating</a:t>
              </a:r>
            </a:p>
          </p:txBody>
        </p:sp>
        <p:pic>
          <p:nvPicPr>
            <p:cNvPr id="27" name="Picture 4" descr="Image result for michelin star">
              <a:extLst>
                <a:ext uri="{FF2B5EF4-FFF2-40B4-BE49-F238E27FC236}">
                  <a16:creationId xmlns:a16="http://schemas.microsoft.com/office/drawing/2014/main" id="{C69EEAF5-B191-4A06-8DB4-362C3B96AC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76" t="12120" r="7359" b="9472"/>
            <a:stretch/>
          </p:blipFill>
          <p:spPr bwMode="auto">
            <a:xfrm>
              <a:off x="3201131" y="2720237"/>
              <a:ext cx="801231" cy="576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itle 1">
              <a:extLst>
                <a:ext uri="{FF2B5EF4-FFF2-40B4-BE49-F238E27FC236}">
                  <a16:creationId xmlns:a16="http://schemas.microsoft.com/office/drawing/2014/main" id="{7ED85A98-CECC-4E2D-B704-8C70BA77F82A}"/>
                </a:ext>
              </a:extLst>
            </p:cNvPr>
            <p:cNvSpPr txBox="1">
              <a:spLocks/>
            </p:cNvSpPr>
            <p:nvPr/>
          </p:nvSpPr>
          <p:spPr>
            <a:xfrm>
              <a:off x="924847" y="1445222"/>
              <a:ext cx="2135454" cy="570874"/>
            </a:xfrm>
            <a:prstGeom prst="rect">
              <a:avLst/>
            </a:prstGeom>
            <a:ln w="38100">
              <a:noFill/>
            </a:ln>
          </p:spPr>
          <p:txBody>
            <a:bodyPr vert="horz" lIns="96012" tIns="48006" rIns="96012" bIns="48006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470" i="1" u="sng" dirty="0">
                  <a:solidFill>
                    <a:schemeClr val="accent2"/>
                  </a:solidFill>
                </a:rPr>
                <a:t>Good Food </a:t>
              </a:r>
            </a:p>
            <a:p>
              <a:r>
                <a:rPr lang="en-GB" sz="1470" i="1" u="sng" dirty="0">
                  <a:solidFill>
                    <a:schemeClr val="accent2"/>
                  </a:solidFill>
                </a:rPr>
                <a:t>Guide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42360DB-9005-460E-868C-201EBE0CF80D}"/>
                </a:ext>
              </a:extLst>
            </p:cNvPr>
            <p:cNvGrpSpPr/>
            <p:nvPr/>
          </p:nvGrpSpPr>
          <p:grpSpPr>
            <a:xfrm>
              <a:off x="2718698" y="1132790"/>
              <a:ext cx="2135454" cy="896221"/>
              <a:chOff x="2689891" y="1119876"/>
              <a:chExt cx="2135454" cy="896221"/>
            </a:xfrm>
          </p:grpSpPr>
          <p:pic>
            <p:nvPicPr>
              <p:cNvPr id="37" name="Picture 6" descr="Related image">
                <a:extLst>
                  <a:ext uri="{FF2B5EF4-FFF2-40B4-BE49-F238E27FC236}">
                    <a16:creationId xmlns:a16="http://schemas.microsoft.com/office/drawing/2014/main" id="{27B57967-46A7-4737-8C0F-6E267159C6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602" y="1459574"/>
                <a:ext cx="400033" cy="4000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itle 1">
                <a:extLst>
                  <a:ext uri="{FF2B5EF4-FFF2-40B4-BE49-F238E27FC236}">
                    <a16:creationId xmlns:a16="http://schemas.microsoft.com/office/drawing/2014/main" id="{99C2B53D-6D8C-458B-AC49-FC19C4724F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89891" y="1119876"/>
                <a:ext cx="2135454" cy="896221"/>
              </a:xfrm>
              <a:prstGeom prst="rect">
                <a:avLst/>
              </a:prstGeom>
              <a:ln w="38100">
                <a:noFill/>
              </a:ln>
            </p:spPr>
            <p:txBody>
              <a:bodyPr vert="horz" lIns="96012" tIns="48006" rIns="96012" bIns="48006" rtlCol="0" anchor="b">
                <a:normAutofit fontScale="85000" lnSpcReduction="200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sz="1680" i="1" u="sng" dirty="0">
                    <a:solidFill>
                      <a:schemeClr val="accent2"/>
                    </a:solidFill>
                  </a:rPr>
                  <a:t>AA</a:t>
                </a: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r>
                  <a:rPr lang="en-GB" sz="1680" i="1" u="sng" dirty="0">
                    <a:solidFill>
                      <a:schemeClr val="accent2"/>
                    </a:solidFill>
                  </a:rPr>
                  <a:t> Rosettes</a:t>
                </a:r>
              </a:p>
            </p:txBody>
          </p:sp>
        </p:grp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D57B9669-5754-4503-A97B-24198B72D568}"/>
                </a:ext>
              </a:extLst>
            </p:cNvPr>
            <p:cNvSpPr txBox="1">
              <a:spLocks/>
            </p:cNvSpPr>
            <p:nvPr/>
          </p:nvSpPr>
          <p:spPr>
            <a:xfrm>
              <a:off x="948466" y="2367905"/>
              <a:ext cx="2135454" cy="1211488"/>
            </a:xfrm>
            <a:prstGeom prst="rect">
              <a:avLst/>
            </a:prstGeom>
            <a:ln w="38100">
              <a:noFill/>
            </a:ln>
          </p:spPr>
          <p:txBody>
            <a:bodyPr vert="horz" lIns="96012" tIns="48006" rIns="96012" bIns="48006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260" i="1" u="sng" dirty="0">
                  <a:solidFill>
                    <a:schemeClr val="accent2"/>
                  </a:solidFill>
                </a:rPr>
                <a:t>Online</a:t>
              </a: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 </a:t>
              </a:r>
            </a:p>
            <a:p>
              <a:endParaRPr lang="en-GB" sz="1260" i="1" u="sng" dirty="0">
                <a:solidFill>
                  <a:schemeClr val="accent2"/>
                </a:solidFill>
              </a:endParaRP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]</a:t>
              </a:r>
            </a:p>
            <a:p>
              <a:endParaRPr lang="en-GB" sz="1260" i="1" u="sng" dirty="0">
                <a:solidFill>
                  <a:schemeClr val="accent2"/>
                </a:solidFill>
              </a:endParaRP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Review Sites</a:t>
              </a:r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439D615F-8912-4DA2-A8D9-DDDD1BA869BB}"/>
                </a:ext>
              </a:extLst>
            </p:cNvPr>
            <p:cNvSpPr/>
            <p:nvPr/>
          </p:nvSpPr>
          <p:spPr>
            <a:xfrm>
              <a:off x="1450808" y="1472488"/>
              <a:ext cx="1090729" cy="57793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434EEAAA-CFF6-49EA-84D9-2BC65F3FA326}"/>
                </a:ext>
              </a:extLst>
            </p:cNvPr>
            <p:cNvSpPr/>
            <p:nvPr/>
          </p:nvSpPr>
          <p:spPr>
            <a:xfrm>
              <a:off x="3240366" y="1106424"/>
              <a:ext cx="1090729" cy="9718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6ACD5415-5676-4A6F-8C0B-F0B3C2C368A3}"/>
                </a:ext>
              </a:extLst>
            </p:cNvPr>
            <p:cNvSpPr/>
            <p:nvPr/>
          </p:nvSpPr>
          <p:spPr>
            <a:xfrm>
              <a:off x="3041044" y="2698096"/>
              <a:ext cx="1090729" cy="81940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D589BB5-7767-4B3E-A176-EB4BE0FD8F40}"/>
                </a:ext>
              </a:extLst>
            </p:cNvPr>
            <p:cNvGrpSpPr/>
            <p:nvPr/>
          </p:nvGrpSpPr>
          <p:grpSpPr>
            <a:xfrm>
              <a:off x="1490849" y="2367908"/>
              <a:ext cx="1050688" cy="1257997"/>
              <a:chOff x="1573202" y="2282566"/>
              <a:chExt cx="1050688" cy="1257997"/>
            </a:xfrm>
          </p:grpSpPr>
          <p:pic>
            <p:nvPicPr>
              <p:cNvPr id="35" name="Picture 2" descr="Image result for tripadvisor logo">
                <a:extLst>
                  <a:ext uri="{FF2B5EF4-FFF2-40B4-BE49-F238E27FC236}">
                    <a16:creationId xmlns:a16="http://schemas.microsoft.com/office/drawing/2014/main" id="{87336C4E-74E2-4784-90D9-97F125609C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92" t="10647" r="9879" b="9239"/>
              <a:stretch/>
            </p:blipFill>
            <p:spPr bwMode="auto">
              <a:xfrm>
                <a:off x="1698549" y="2687875"/>
                <a:ext cx="801231" cy="5382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7C4C8090-6584-40B5-B1B7-A9B725ABE55E}"/>
                  </a:ext>
                </a:extLst>
              </p:cNvPr>
              <p:cNvSpPr/>
              <p:nvPr/>
            </p:nvSpPr>
            <p:spPr>
              <a:xfrm>
                <a:off x="1573202" y="2282566"/>
                <a:ext cx="1050688" cy="1257997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23"/>
              </a:p>
            </p:txBody>
          </p: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3B90687-781D-41B5-A848-B9CA9CABA00A}"/>
              </a:ext>
            </a:extLst>
          </p:cNvPr>
          <p:cNvSpPr txBox="1"/>
          <p:nvPr/>
        </p:nvSpPr>
        <p:spPr>
          <a:xfrm>
            <a:off x="150750" y="5009926"/>
            <a:ext cx="4434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the mind map showing your understanding about standards, reviews and rating. 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0196157E-363C-414B-9C4C-5E491E0DCA59}"/>
              </a:ext>
            </a:extLst>
          </p:cNvPr>
          <p:cNvSpPr txBox="1">
            <a:spLocks/>
          </p:cNvSpPr>
          <p:nvPr/>
        </p:nvSpPr>
        <p:spPr>
          <a:xfrm>
            <a:off x="4547068" y="8185092"/>
            <a:ext cx="4434584" cy="1134954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vert="horz" lIns="96012" tIns="48006" rIns="96012" bIns="48006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>
                <a:latin typeface="Comic Sans MS" panose="030F0702030302020204" pitchFamily="66" charset="0"/>
              </a:rPr>
              <a:t>What are the benefits of ratings Hospitality and Catering venues?</a:t>
            </a:r>
          </a:p>
          <a:p>
            <a:r>
              <a:rPr lang="en-GB" sz="126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7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>
                <a:latin typeface="Comic Sans MS" panose="030F0702030302020204" pitchFamily="66" charset="0"/>
              </a:rPr>
              <a:t>AC1.2</a:t>
            </a:r>
            <a:endParaRPr lang="en-GB" sz="1200" b="1" u="sng" dirty="0">
              <a:latin typeface="Comic Sans MS" panose="030F0702030302020204" pitchFamily="66" charset="0"/>
            </a:endParaRPr>
          </a:p>
          <a:p>
            <a:r>
              <a:rPr lang="en-US" sz="1200" b="1" u="sng" dirty="0" err="1">
                <a:latin typeface="Comic Sans MS" panose="030F0702030302020204" pitchFamily="66" charset="0"/>
              </a:rPr>
              <a:t>Analyse</a:t>
            </a:r>
            <a:r>
              <a:rPr lang="en-US" sz="1200" b="1" u="sng" dirty="0">
                <a:latin typeface="Comic Sans MS" panose="030F0702030302020204" pitchFamily="66" charset="0"/>
              </a:rPr>
              <a:t> job requirements within the </a:t>
            </a:r>
            <a:r>
              <a:rPr lang="en-GB" sz="1200" b="1" u="sng" dirty="0">
                <a:latin typeface="Comic Sans MS" panose="030F0702030302020204" pitchFamily="66" charset="0"/>
              </a:rPr>
              <a:t>hospitality and catering industry.</a:t>
            </a:r>
            <a:endParaRPr lang="en-GB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805BA477-4B43-40F6-91F7-AF16EEAF789E}"/>
              </a:ext>
            </a:extLst>
          </p:cNvPr>
          <p:cNvSpPr txBox="1">
            <a:spLocks/>
          </p:cNvSpPr>
          <p:nvPr/>
        </p:nvSpPr>
        <p:spPr>
          <a:xfrm>
            <a:off x="2453699" y="212038"/>
            <a:ext cx="6924725" cy="1006681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60" dirty="0">
                <a:latin typeface="Comic Sans MS" panose="030F0702030302020204" pitchFamily="66" charset="0"/>
              </a:rPr>
              <a:t>Why is the Hierarchy important within the hospitality and catering industry? </a:t>
            </a:r>
            <a:r>
              <a:rPr lang="en-GB" sz="126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60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94F68EB-6429-4C57-9F3E-746433E41466}"/>
              </a:ext>
            </a:extLst>
          </p:cNvPr>
          <p:cNvSpPr/>
          <p:nvPr/>
        </p:nvSpPr>
        <p:spPr>
          <a:xfrm rot="16200000">
            <a:off x="-1459999" y="5205455"/>
            <a:ext cx="4226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Hospitality Brigade</a:t>
            </a:r>
            <a:endParaRPr lang="en-GB" sz="4000" b="1" dirty="0"/>
          </a:p>
        </p:txBody>
      </p:sp>
      <p:sp>
        <p:nvSpPr>
          <p:cNvPr id="134" name="Wave 133">
            <a:extLst>
              <a:ext uri="{FF2B5EF4-FFF2-40B4-BE49-F238E27FC236}">
                <a16:creationId xmlns:a16="http://schemas.microsoft.com/office/drawing/2014/main" id="{19F13FF4-1A39-4D03-B0B0-E48FE5C5819A}"/>
              </a:ext>
            </a:extLst>
          </p:cNvPr>
          <p:cNvSpPr/>
          <p:nvPr/>
        </p:nvSpPr>
        <p:spPr>
          <a:xfrm rot="5400000">
            <a:off x="5874053" y="5347789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49" name="Wave 148">
            <a:extLst>
              <a:ext uri="{FF2B5EF4-FFF2-40B4-BE49-F238E27FC236}">
                <a16:creationId xmlns:a16="http://schemas.microsoft.com/office/drawing/2014/main" id="{FCB66120-1425-4697-8BD8-875B90390795}"/>
              </a:ext>
            </a:extLst>
          </p:cNvPr>
          <p:cNvSpPr/>
          <p:nvPr/>
        </p:nvSpPr>
        <p:spPr>
          <a:xfrm rot="5400000">
            <a:off x="7854707" y="5385433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0" name="Wave 149">
            <a:extLst>
              <a:ext uri="{FF2B5EF4-FFF2-40B4-BE49-F238E27FC236}">
                <a16:creationId xmlns:a16="http://schemas.microsoft.com/office/drawing/2014/main" id="{632E51D0-51DF-4E13-AC9F-A6BA0233D5DA}"/>
              </a:ext>
            </a:extLst>
          </p:cNvPr>
          <p:cNvSpPr/>
          <p:nvPr/>
        </p:nvSpPr>
        <p:spPr>
          <a:xfrm rot="5400000">
            <a:off x="9806477" y="5410197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5" name="Wave 154">
            <a:extLst>
              <a:ext uri="{FF2B5EF4-FFF2-40B4-BE49-F238E27FC236}">
                <a16:creationId xmlns:a16="http://schemas.microsoft.com/office/drawing/2014/main" id="{10C97C8F-CEBF-4B72-BB71-B15E0F98A4C7}"/>
              </a:ext>
            </a:extLst>
          </p:cNvPr>
          <p:cNvSpPr/>
          <p:nvPr/>
        </p:nvSpPr>
        <p:spPr>
          <a:xfrm rot="5400000">
            <a:off x="6014099" y="2292308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6" name="Wave 155">
            <a:extLst>
              <a:ext uri="{FF2B5EF4-FFF2-40B4-BE49-F238E27FC236}">
                <a16:creationId xmlns:a16="http://schemas.microsoft.com/office/drawing/2014/main" id="{A2BE79BA-1D3A-40BB-9473-4036D55AEB37}"/>
              </a:ext>
            </a:extLst>
          </p:cNvPr>
          <p:cNvSpPr/>
          <p:nvPr/>
        </p:nvSpPr>
        <p:spPr>
          <a:xfrm rot="5400000">
            <a:off x="7727490" y="2311880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1" name="Wave 160">
            <a:extLst>
              <a:ext uri="{FF2B5EF4-FFF2-40B4-BE49-F238E27FC236}">
                <a16:creationId xmlns:a16="http://schemas.microsoft.com/office/drawing/2014/main" id="{A21FE4B1-E5E0-40DE-B36E-1829A3D749A7}"/>
              </a:ext>
            </a:extLst>
          </p:cNvPr>
          <p:cNvSpPr/>
          <p:nvPr/>
        </p:nvSpPr>
        <p:spPr>
          <a:xfrm rot="5400000">
            <a:off x="9516786" y="2331453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A763505-0583-4002-B5CA-9DAAD8B8E081}"/>
              </a:ext>
            </a:extLst>
          </p:cNvPr>
          <p:cNvSpPr/>
          <p:nvPr/>
        </p:nvSpPr>
        <p:spPr>
          <a:xfrm>
            <a:off x="6087058" y="1560407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Choose  six roles and explain their responsibilities, skills </a:t>
            </a:r>
            <a:r>
              <a:rPr lang="en-GB" sz="1400" dirty="0" smtClean="0">
                <a:latin typeface="Comic Sans MS" panose="030F0702030302020204" pitchFamily="66" charset="0"/>
              </a:rPr>
              <a:t>and </a:t>
            </a:r>
            <a:r>
              <a:rPr lang="en-GB" sz="1400" dirty="0">
                <a:latin typeface="Comic Sans MS" panose="030F0702030302020204" pitchFamily="66" charset="0"/>
              </a:rPr>
              <a:t>qualities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F7CF67-A71E-437A-8891-842276F886CE}"/>
              </a:ext>
            </a:extLst>
          </p:cNvPr>
          <p:cNvSpPr txBox="1"/>
          <p:nvPr/>
        </p:nvSpPr>
        <p:spPr>
          <a:xfrm>
            <a:off x="1213646" y="8082952"/>
            <a:ext cx="4940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by skills? Give three examples</a:t>
            </a:r>
          </a:p>
          <a:p>
            <a:r>
              <a:rPr lang="en-GB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/>
          </a:p>
          <a:p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C1EAECF-85CD-43CE-9E6B-94CFD5E34640}"/>
              </a:ext>
            </a:extLst>
          </p:cNvPr>
          <p:cNvSpPr txBox="1"/>
          <p:nvPr/>
        </p:nvSpPr>
        <p:spPr>
          <a:xfrm>
            <a:off x="6149638" y="8087209"/>
            <a:ext cx="587597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personal attribute/qualities? Give three examples</a:t>
            </a:r>
          </a:p>
          <a:p>
            <a:r>
              <a:rPr lang="en-GB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EB1C5EA-ADBC-4229-8467-047B4520BC45}"/>
              </a:ext>
            </a:extLst>
          </p:cNvPr>
          <p:cNvSpPr txBox="1"/>
          <p:nvPr/>
        </p:nvSpPr>
        <p:spPr>
          <a:xfrm>
            <a:off x="966026" y="5913807"/>
            <a:ext cx="281039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Which member of the Hospitality team do you think is most important and why?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C628C4B-9953-46AB-925C-83EC3C71955C}"/>
              </a:ext>
            </a:extLst>
          </p:cNvPr>
          <p:cNvSpPr txBox="1"/>
          <p:nvPr/>
        </p:nvSpPr>
        <p:spPr>
          <a:xfrm>
            <a:off x="3781766" y="5955401"/>
            <a:ext cx="22682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Which member needs to be the most trust worthy?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4F8F800-CCC5-47AD-AC6A-F897862F5F0C}"/>
              </a:ext>
            </a:extLst>
          </p:cNvPr>
          <p:cNvSpPr/>
          <p:nvPr/>
        </p:nvSpPr>
        <p:spPr>
          <a:xfrm>
            <a:off x="566524" y="1119542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Label the job roles below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8802D6-75FF-4DE6-938F-355A1FA52544}"/>
              </a:ext>
            </a:extLst>
          </p:cNvPr>
          <p:cNvSpPr txBox="1"/>
          <p:nvPr/>
        </p:nvSpPr>
        <p:spPr>
          <a:xfrm>
            <a:off x="437277" y="1137800"/>
            <a:ext cx="226821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Which personal attributes do you think are important to work in the hospitality?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99" name="Picture 8" descr="Related image">
            <a:extLst>
              <a:ext uri="{FF2B5EF4-FFF2-40B4-BE49-F238E27FC236}">
                <a16:creationId xmlns:a16="http://schemas.microsoft.com/office/drawing/2014/main" id="{B0FE7F71-75E5-4110-8146-512AE7836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16251" r="79737" b="63891"/>
          <a:stretch/>
        </p:blipFill>
        <p:spPr bwMode="auto">
          <a:xfrm>
            <a:off x="1397018" y="4718251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8" descr="Related image">
            <a:extLst>
              <a:ext uri="{FF2B5EF4-FFF2-40B4-BE49-F238E27FC236}">
                <a16:creationId xmlns:a16="http://schemas.microsoft.com/office/drawing/2014/main" id="{18ECF413-AC0D-4313-A437-F2D71C55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40851" r="79737" b="39291"/>
          <a:stretch/>
        </p:blipFill>
        <p:spPr bwMode="auto">
          <a:xfrm>
            <a:off x="2457272" y="4718252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8" descr="Related image">
            <a:extLst>
              <a:ext uri="{FF2B5EF4-FFF2-40B4-BE49-F238E27FC236}">
                <a16:creationId xmlns:a16="http://schemas.microsoft.com/office/drawing/2014/main" id="{D929BA8B-7128-4E2F-8AEC-2B24D4E4CA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" t="70194" r="72698" b="9948"/>
          <a:stretch/>
        </p:blipFill>
        <p:spPr bwMode="auto">
          <a:xfrm>
            <a:off x="4401732" y="4670100"/>
            <a:ext cx="1116657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8" descr="Related image">
            <a:extLst>
              <a:ext uri="{FF2B5EF4-FFF2-40B4-BE49-F238E27FC236}">
                <a16:creationId xmlns:a16="http://schemas.microsoft.com/office/drawing/2014/main" id="{19D93973-AA92-4F7F-BE50-B9A0BFC7BC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0" t="41147" r="53093" b="38995"/>
          <a:stretch/>
        </p:blipFill>
        <p:spPr bwMode="auto">
          <a:xfrm>
            <a:off x="3440955" y="2550342"/>
            <a:ext cx="857151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8" descr="Related image">
            <a:extLst>
              <a:ext uri="{FF2B5EF4-FFF2-40B4-BE49-F238E27FC236}">
                <a16:creationId xmlns:a16="http://schemas.microsoft.com/office/drawing/2014/main" id="{EE903254-E926-4661-A0BB-4534BC294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8" t="40851" r="33990" b="39291"/>
          <a:stretch/>
        </p:blipFill>
        <p:spPr bwMode="auto">
          <a:xfrm>
            <a:off x="3482429" y="1511759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8" descr="Related image">
            <a:extLst>
              <a:ext uri="{FF2B5EF4-FFF2-40B4-BE49-F238E27FC236}">
                <a16:creationId xmlns:a16="http://schemas.microsoft.com/office/drawing/2014/main" id="{FE35D971-8E34-4F06-B6EA-C6A2FC9FED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2" t="69897" r="33706" b="10245"/>
          <a:stretch/>
        </p:blipFill>
        <p:spPr bwMode="auto">
          <a:xfrm>
            <a:off x="5100525" y="3529746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8" descr="Related image">
            <a:extLst>
              <a:ext uri="{FF2B5EF4-FFF2-40B4-BE49-F238E27FC236}">
                <a16:creationId xmlns:a16="http://schemas.microsoft.com/office/drawing/2014/main" id="{F5868FA1-DC7A-4AE3-A6DA-3BFDCC27A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50" t="15954" r="9838" b="64188"/>
          <a:stretch/>
        </p:blipFill>
        <p:spPr bwMode="auto">
          <a:xfrm>
            <a:off x="1682525" y="3529747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6" name="Elbow Connector 48">
            <a:extLst>
              <a:ext uri="{FF2B5EF4-FFF2-40B4-BE49-F238E27FC236}">
                <a16:creationId xmlns:a16="http://schemas.microsoft.com/office/drawing/2014/main" id="{6914A730-FA8B-4A51-8540-A545BFC9B731}"/>
              </a:ext>
            </a:extLst>
          </p:cNvPr>
          <p:cNvCxnSpPr>
            <a:stCxn id="130" idx="1"/>
            <a:endCxn id="133" idx="0"/>
          </p:cNvCxnSpPr>
          <p:nvPr/>
        </p:nvCxnSpPr>
        <p:spPr>
          <a:xfrm rot="10800000" flipV="1">
            <a:off x="2069627" y="2962820"/>
            <a:ext cx="1371329" cy="566927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52">
            <a:extLst>
              <a:ext uri="{FF2B5EF4-FFF2-40B4-BE49-F238E27FC236}">
                <a16:creationId xmlns:a16="http://schemas.microsoft.com/office/drawing/2014/main" id="{9A1B5FAB-8F9D-4F7B-B911-EB07774C8DD8}"/>
              </a:ext>
            </a:extLst>
          </p:cNvPr>
          <p:cNvCxnSpPr>
            <a:stCxn id="130" idx="3"/>
            <a:endCxn id="132" idx="0"/>
          </p:cNvCxnSpPr>
          <p:nvPr/>
        </p:nvCxnSpPr>
        <p:spPr>
          <a:xfrm>
            <a:off x="4298104" y="2962821"/>
            <a:ext cx="1189523" cy="566926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55">
            <a:extLst>
              <a:ext uri="{FF2B5EF4-FFF2-40B4-BE49-F238E27FC236}">
                <a16:creationId xmlns:a16="http://schemas.microsoft.com/office/drawing/2014/main" id="{9E6176B4-550F-4D22-861B-194C5D4147C2}"/>
              </a:ext>
            </a:extLst>
          </p:cNvPr>
          <p:cNvCxnSpPr>
            <a:stCxn id="133" idx="2"/>
          </p:cNvCxnSpPr>
          <p:nvPr/>
        </p:nvCxnSpPr>
        <p:spPr>
          <a:xfrm rot="5400000">
            <a:off x="1745099" y="4393724"/>
            <a:ext cx="363548" cy="285507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57">
            <a:extLst>
              <a:ext uri="{FF2B5EF4-FFF2-40B4-BE49-F238E27FC236}">
                <a16:creationId xmlns:a16="http://schemas.microsoft.com/office/drawing/2014/main" id="{ED7C0066-F9AB-44A1-AC8E-FBEC068502F7}"/>
              </a:ext>
            </a:extLst>
          </p:cNvPr>
          <p:cNvCxnSpPr>
            <a:endCxn id="100" idx="0"/>
          </p:cNvCxnSpPr>
          <p:nvPr/>
        </p:nvCxnSpPr>
        <p:spPr>
          <a:xfrm rot="5400000">
            <a:off x="2528838" y="3690834"/>
            <a:ext cx="1342953" cy="711882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59">
            <a:extLst>
              <a:ext uri="{FF2B5EF4-FFF2-40B4-BE49-F238E27FC236}">
                <a16:creationId xmlns:a16="http://schemas.microsoft.com/office/drawing/2014/main" id="{CC86D72A-F913-423B-8E9D-3AD0C888BCF0}"/>
              </a:ext>
            </a:extLst>
          </p:cNvPr>
          <p:cNvCxnSpPr>
            <a:endCxn id="126" idx="0"/>
          </p:cNvCxnSpPr>
          <p:nvPr/>
        </p:nvCxnSpPr>
        <p:spPr>
          <a:xfrm rot="16200000" flipH="1">
            <a:off x="3951771" y="3661809"/>
            <a:ext cx="1342953" cy="673628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4363428-584A-480B-BF37-45A23F37170C}"/>
              </a:ext>
            </a:extLst>
          </p:cNvPr>
          <p:cNvCxnSpPr>
            <a:stCxn id="131" idx="2"/>
            <a:endCxn id="130" idx="0"/>
          </p:cNvCxnSpPr>
          <p:nvPr/>
        </p:nvCxnSpPr>
        <p:spPr>
          <a:xfrm>
            <a:off x="3869530" y="2336715"/>
            <a:ext cx="0" cy="21362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B89979C-DC78-4D5F-8DCE-FDBE9F7BBC23}"/>
              </a:ext>
            </a:extLst>
          </p:cNvPr>
          <p:cNvCxnSpPr/>
          <p:nvPr/>
        </p:nvCxnSpPr>
        <p:spPr>
          <a:xfrm flipH="1">
            <a:off x="3809421" y="3375297"/>
            <a:ext cx="16100" cy="134295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lose up of a mask&#10;&#10;Description automatically generated">
            <a:extLst>
              <a:ext uri="{FF2B5EF4-FFF2-40B4-BE49-F238E27FC236}">
                <a16:creationId xmlns:a16="http://schemas.microsoft.com/office/drawing/2014/main" id="{AB76F702-2D87-42BA-910A-6845AA5CA23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5" t="10971" r="17011" b="9524"/>
          <a:stretch/>
        </p:blipFill>
        <p:spPr>
          <a:xfrm>
            <a:off x="3393443" y="4593177"/>
            <a:ext cx="774203" cy="9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7267CBF-1BFB-437D-9113-993BBF247BB2}"/>
              </a:ext>
            </a:extLst>
          </p:cNvPr>
          <p:cNvCxnSpPr>
            <a:cxnSpLocks/>
          </p:cNvCxnSpPr>
          <p:nvPr/>
        </p:nvCxnSpPr>
        <p:spPr>
          <a:xfrm flipH="1">
            <a:off x="6527795" y="1631092"/>
            <a:ext cx="29103" cy="34765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Straight Connector 2075">
            <a:extLst>
              <a:ext uri="{FF2B5EF4-FFF2-40B4-BE49-F238E27FC236}">
                <a16:creationId xmlns:a16="http://schemas.microsoft.com/office/drawing/2014/main" id="{B8445E18-FDA6-4B27-B17F-DBA1C687BBDE}"/>
              </a:ext>
            </a:extLst>
          </p:cNvPr>
          <p:cNvCxnSpPr>
            <a:cxnSpLocks/>
          </p:cNvCxnSpPr>
          <p:nvPr/>
        </p:nvCxnSpPr>
        <p:spPr>
          <a:xfrm>
            <a:off x="5212921" y="4859472"/>
            <a:ext cx="2650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4" name="Straight Connector 2073">
            <a:extLst>
              <a:ext uri="{FF2B5EF4-FFF2-40B4-BE49-F238E27FC236}">
                <a16:creationId xmlns:a16="http://schemas.microsoft.com/office/drawing/2014/main" id="{BEFA92BE-9091-45B3-9D57-82580F125A3E}"/>
              </a:ext>
            </a:extLst>
          </p:cNvPr>
          <p:cNvCxnSpPr/>
          <p:nvPr/>
        </p:nvCxnSpPr>
        <p:spPr>
          <a:xfrm flipV="1">
            <a:off x="3707146" y="3470061"/>
            <a:ext cx="5500122" cy="117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>
                <a:latin typeface="Comic Sans MS" panose="030F0702030302020204" pitchFamily="66" charset="0"/>
              </a:rPr>
              <a:t>AC1.2</a:t>
            </a:r>
            <a:endParaRPr lang="en-GB" sz="1200" b="1" u="sng" dirty="0">
              <a:latin typeface="Comic Sans MS" panose="030F0702030302020204" pitchFamily="66" charset="0"/>
            </a:endParaRPr>
          </a:p>
          <a:p>
            <a:r>
              <a:rPr lang="en-US" sz="1200" b="1" u="sng" dirty="0" err="1">
                <a:latin typeface="Comic Sans MS" panose="030F0702030302020204" pitchFamily="66" charset="0"/>
              </a:rPr>
              <a:t>Analyse</a:t>
            </a:r>
            <a:r>
              <a:rPr lang="en-US" sz="1200" b="1" u="sng" dirty="0">
                <a:latin typeface="Comic Sans MS" panose="030F0702030302020204" pitchFamily="66" charset="0"/>
              </a:rPr>
              <a:t> job requirements within the </a:t>
            </a:r>
            <a:r>
              <a:rPr lang="en-GB" sz="1200" b="1" u="sng" dirty="0">
                <a:latin typeface="Comic Sans MS" panose="030F0702030302020204" pitchFamily="66" charset="0"/>
              </a:rPr>
              <a:t>hospitality and catering industry.</a:t>
            </a:r>
            <a:endParaRPr lang="en-GB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DE5B06-9360-4D90-990E-FC23CEF5AF08}"/>
              </a:ext>
            </a:extLst>
          </p:cNvPr>
          <p:cNvSpPr/>
          <p:nvPr/>
        </p:nvSpPr>
        <p:spPr>
          <a:xfrm>
            <a:off x="144940" y="139193"/>
            <a:ext cx="124676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Kitchen Brigade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764875" y="261179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55" name="Wave 154">
            <a:extLst>
              <a:ext uri="{FF2B5EF4-FFF2-40B4-BE49-F238E27FC236}">
                <a16:creationId xmlns:a16="http://schemas.microsoft.com/office/drawing/2014/main" id="{10C97C8F-CEBF-4B72-BB71-B15E0F98A4C7}"/>
              </a:ext>
            </a:extLst>
          </p:cNvPr>
          <p:cNvSpPr/>
          <p:nvPr/>
        </p:nvSpPr>
        <p:spPr>
          <a:xfrm rot="5400000">
            <a:off x="436915" y="1214316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6" name="Wave 155">
            <a:extLst>
              <a:ext uri="{FF2B5EF4-FFF2-40B4-BE49-F238E27FC236}">
                <a16:creationId xmlns:a16="http://schemas.microsoft.com/office/drawing/2014/main" id="{A2BE79BA-1D3A-40BB-9473-4036D55AEB37}"/>
              </a:ext>
            </a:extLst>
          </p:cNvPr>
          <p:cNvSpPr/>
          <p:nvPr/>
        </p:nvSpPr>
        <p:spPr>
          <a:xfrm rot="5400000">
            <a:off x="461795" y="3614021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1" name="Wave 160">
            <a:extLst>
              <a:ext uri="{FF2B5EF4-FFF2-40B4-BE49-F238E27FC236}">
                <a16:creationId xmlns:a16="http://schemas.microsoft.com/office/drawing/2014/main" id="{A21FE4B1-E5E0-40DE-B36E-1829A3D749A7}"/>
              </a:ext>
            </a:extLst>
          </p:cNvPr>
          <p:cNvSpPr/>
          <p:nvPr/>
        </p:nvSpPr>
        <p:spPr>
          <a:xfrm rot="5400000">
            <a:off x="436915" y="6013725"/>
            <a:ext cx="2218935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986F2DA-64CE-4DBD-ADB0-A86C39BB76D8}"/>
              </a:ext>
            </a:extLst>
          </p:cNvPr>
          <p:cNvSpPr/>
          <p:nvPr/>
        </p:nvSpPr>
        <p:spPr>
          <a:xfrm>
            <a:off x="3117476" y="722958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Label the job roles below </a:t>
            </a:r>
          </a:p>
        </p:txBody>
      </p:sp>
      <p:sp>
        <p:nvSpPr>
          <p:cNvPr id="61" name="Wave 60">
            <a:extLst>
              <a:ext uri="{FF2B5EF4-FFF2-40B4-BE49-F238E27FC236}">
                <a16:creationId xmlns:a16="http://schemas.microsoft.com/office/drawing/2014/main" id="{1545B78E-9C8C-4281-93A4-2A4085A3B8F9}"/>
              </a:ext>
            </a:extLst>
          </p:cNvPr>
          <p:cNvSpPr/>
          <p:nvPr/>
        </p:nvSpPr>
        <p:spPr>
          <a:xfrm rot="5400000">
            <a:off x="10152588" y="1273186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2" name="Wave 61">
            <a:extLst>
              <a:ext uri="{FF2B5EF4-FFF2-40B4-BE49-F238E27FC236}">
                <a16:creationId xmlns:a16="http://schemas.microsoft.com/office/drawing/2014/main" id="{823B83A3-383B-477F-B6AC-E4413CD26ED8}"/>
              </a:ext>
            </a:extLst>
          </p:cNvPr>
          <p:cNvSpPr/>
          <p:nvPr/>
        </p:nvSpPr>
        <p:spPr>
          <a:xfrm rot="5400000">
            <a:off x="10177468" y="3672891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3" name="Wave 62">
            <a:extLst>
              <a:ext uri="{FF2B5EF4-FFF2-40B4-BE49-F238E27FC236}">
                <a16:creationId xmlns:a16="http://schemas.microsoft.com/office/drawing/2014/main" id="{53A31978-F46A-492F-9EC0-0C642B613553}"/>
              </a:ext>
            </a:extLst>
          </p:cNvPr>
          <p:cNvSpPr/>
          <p:nvPr/>
        </p:nvSpPr>
        <p:spPr>
          <a:xfrm rot="5400000">
            <a:off x="10152588" y="6072595"/>
            <a:ext cx="2218935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26B791B-C4A2-4E3D-A76E-CBF7A63767F5}"/>
              </a:ext>
            </a:extLst>
          </p:cNvPr>
          <p:cNvSpPr txBox="1"/>
          <p:nvPr/>
        </p:nvSpPr>
        <p:spPr>
          <a:xfrm>
            <a:off x="2628906" y="7254271"/>
            <a:ext cx="37698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Which 3 personal attributes do you think are important to work in the kitchen brigade? Give reasons for your answers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3759D1-34F9-4E3B-B336-1C287478E94D}"/>
              </a:ext>
            </a:extLst>
          </p:cNvPr>
          <p:cNvSpPr/>
          <p:nvPr/>
        </p:nvSpPr>
        <p:spPr>
          <a:xfrm>
            <a:off x="398053" y="8256065"/>
            <a:ext cx="228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Choose three roles and explain their responsibilities, skills an qualities in the above box's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075294E-533A-410E-8C7C-5DE7B75541B5}"/>
              </a:ext>
            </a:extLst>
          </p:cNvPr>
          <p:cNvSpPr/>
          <p:nvPr/>
        </p:nvSpPr>
        <p:spPr>
          <a:xfrm>
            <a:off x="10055888" y="8328224"/>
            <a:ext cx="228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Choose three roles and explain their responsibilities, skills an qualities in the above box's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0485FF3-F89F-4E72-A07C-63CF6D2BD11B}"/>
              </a:ext>
            </a:extLst>
          </p:cNvPr>
          <p:cNvSpPr txBox="1"/>
          <p:nvPr/>
        </p:nvSpPr>
        <p:spPr>
          <a:xfrm>
            <a:off x="6358644" y="7265601"/>
            <a:ext cx="3744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Which 3 skills do you think are important to work in the kitchen brigade? Give reasons for your answers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F304E2E-3065-45D8-8DF6-0D0A193A7985}"/>
              </a:ext>
            </a:extLst>
          </p:cNvPr>
          <p:cNvSpPr txBox="1"/>
          <p:nvPr/>
        </p:nvSpPr>
        <p:spPr>
          <a:xfrm>
            <a:off x="2824126" y="5559239"/>
            <a:ext cx="7201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IF you were a head chef which three team members would you employ? Give reasons for your choice. </a:t>
            </a:r>
            <a:r>
              <a:rPr lang="en-GB" sz="12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3" name="Picture 32" descr="A person wearing a hat&#10;&#10;Description automatically generated">
            <a:extLst>
              <a:ext uri="{FF2B5EF4-FFF2-40B4-BE49-F238E27FC236}">
                <a16:creationId xmlns:a16="http://schemas.microsoft.com/office/drawing/2014/main" id="{194CA6CD-4108-47AF-A4D6-918F11E95B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94" y="984998"/>
            <a:ext cx="843302" cy="821704"/>
          </a:xfrm>
          <a:prstGeom prst="rect">
            <a:avLst/>
          </a:prstGeom>
        </p:spPr>
      </p:pic>
      <p:pic>
        <p:nvPicPr>
          <p:cNvPr id="35" name="Picture 34" descr="A picture containing room&#10;&#10;Description automatically generated">
            <a:extLst>
              <a:ext uri="{FF2B5EF4-FFF2-40B4-BE49-F238E27FC236}">
                <a16:creationId xmlns:a16="http://schemas.microsoft.com/office/drawing/2014/main" id="{0D94C2F1-2CBC-46B1-8FC1-BE37A3847C4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38" y="2005168"/>
            <a:ext cx="864358" cy="864358"/>
          </a:xfrm>
          <a:prstGeom prst="rect">
            <a:avLst/>
          </a:prstGeom>
        </p:spPr>
      </p:pic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876C6D19-4684-428D-91CD-4CF4D2E9A1AF}"/>
              </a:ext>
            </a:extLst>
          </p:cNvPr>
          <p:cNvGrpSpPr/>
          <p:nvPr/>
        </p:nvGrpSpPr>
        <p:grpSpPr>
          <a:xfrm>
            <a:off x="4535465" y="4286477"/>
            <a:ext cx="1167208" cy="1167208"/>
            <a:chOff x="4435365" y="4424029"/>
            <a:chExt cx="1167208" cy="1167208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489CC6D0-0712-43FF-9454-B2F30681F16D}"/>
                </a:ext>
              </a:extLst>
            </p:cNvPr>
            <p:cNvSpPr/>
            <p:nvPr/>
          </p:nvSpPr>
          <p:spPr>
            <a:xfrm>
              <a:off x="4435365" y="4424029"/>
              <a:ext cx="1167208" cy="11672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59" name="Group 2058">
              <a:extLst>
                <a:ext uri="{FF2B5EF4-FFF2-40B4-BE49-F238E27FC236}">
                  <a16:creationId xmlns:a16="http://schemas.microsoft.com/office/drawing/2014/main" id="{585E6B93-DBBB-4393-A4F9-7C51C59EFD60}"/>
                </a:ext>
              </a:extLst>
            </p:cNvPr>
            <p:cNvGrpSpPr/>
            <p:nvPr/>
          </p:nvGrpSpPr>
          <p:grpSpPr>
            <a:xfrm>
              <a:off x="4644441" y="4609183"/>
              <a:ext cx="782052" cy="916542"/>
              <a:chOff x="2781015" y="4500139"/>
              <a:chExt cx="1243893" cy="1457807"/>
            </a:xfrm>
          </p:grpSpPr>
          <p:pic>
            <p:nvPicPr>
              <p:cNvPr id="2057" name="Picture 2056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D5C3F1E8-0FC2-4FBF-A98A-B20ACACC6E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31373" y="4500139"/>
                <a:ext cx="876300" cy="1219200"/>
              </a:xfrm>
              <a:prstGeom prst="rect">
                <a:avLst/>
              </a:prstGeom>
            </p:spPr>
          </p:pic>
          <p:pic>
            <p:nvPicPr>
              <p:cNvPr id="2066" name="Picture 18" descr="Image result for dishes vector">
                <a:extLst>
                  <a:ext uri="{FF2B5EF4-FFF2-40B4-BE49-F238E27FC236}">
                    <a16:creationId xmlns:a16="http://schemas.microsoft.com/office/drawing/2014/main" id="{BE99207B-9F6D-4576-AE6D-533E13D4A7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hq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1015" y="5085551"/>
                <a:ext cx="1243893" cy="8723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EC1B193F-9C83-4393-9032-0F35C1F8D706}"/>
              </a:ext>
            </a:extLst>
          </p:cNvPr>
          <p:cNvGrpSpPr/>
          <p:nvPr/>
        </p:nvGrpSpPr>
        <p:grpSpPr>
          <a:xfrm>
            <a:off x="7055641" y="4266039"/>
            <a:ext cx="1220314" cy="1208084"/>
            <a:chOff x="7349902" y="4510185"/>
            <a:chExt cx="1303486" cy="1290423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405302AC-4B2F-480B-8212-6B23964877B1}"/>
                </a:ext>
              </a:extLst>
            </p:cNvPr>
            <p:cNvSpPr/>
            <p:nvPr/>
          </p:nvSpPr>
          <p:spPr>
            <a:xfrm>
              <a:off x="7434188" y="4581408"/>
              <a:ext cx="1219200" cy="1219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5" name="Picture 144" descr="A picture containing food&#10;&#10;Description automatically generated">
              <a:extLst>
                <a:ext uri="{FF2B5EF4-FFF2-40B4-BE49-F238E27FC236}">
                  <a16:creationId xmlns:a16="http://schemas.microsoft.com/office/drawing/2014/main" id="{65945067-AA97-4ED9-921B-B7F95CA35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40404">
                    <a:alpha val="5882"/>
                  </a:srgbClr>
                </a:clrFrom>
                <a:clrTo>
                  <a:srgbClr val="04040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902" y="4510185"/>
              <a:ext cx="1250610" cy="1250608"/>
            </a:xfrm>
            <a:prstGeom prst="rect">
              <a:avLst/>
            </a:prstGeom>
          </p:spPr>
        </p:pic>
      </p:grp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863D8F3C-727F-4E01-A7E5-67C0A665E7C4}"/>
              </a:ext>
            </a:extLst>
          </p:cNvPr>
          <p:cNvGrpSpPr/>
          <p:nvPr/>
        </p:nvGrpSpPr>
        <p:grpSpPr>
          <a:xfrm>
            <a:off x="5914058" y="4312401"/>
            <a:ext cx="1129607" cy="1115361"/>
            <a:chOff x="5631054" y="5417269"/>
            <a:chExt cx="1129607" cy="111536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BB3C07D-4E81-4E2E-82D7-55C3C08529BE}"/>
                </a:ext>
              </a:extLst>
            </p:cNvPr>
            <p:cNvSpPr/>
            <p:nvPr/>
          </p:nvSpPr>
          <p:spPr>
            <a:xfrm>
              <a:off x="5631054" y="5417269"/>
              <a:ext cx="1115361" cy="111536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63" name="Group 2062">
              <a:extLst>
                <a:ext uri="{FF2B5EF4-FFF2-40B4-BE49-F238E27FC236}">
                  <a16:creationId xmlns:a16="http://schemas.microsoft.com/office/drawing/2014/main" id="{99516733-B856-4A25-A8B0-C5FA819208A8}"/>
                </a:ext>
              </a:extLst>
            </p:cNvPr>
            <p:cNvGrpSpPr/>
            <p:nvPr/>
          </p:nvGrpSpPr>
          <p:grpSpPr>
            <a:xfrm>
              <a:off x="5787127" y="5467288"/>
              <a:ext cx="973534" cy="973534"/>
              <a:chOff x="5697683" y="5282725"/>
              <a:chExt cx="1219200" cy="1219200"/>
            </a:xfrm>
          </p:grpSpPr>
          <p:pic>
            <p:nvPicPr>
              <p:cNvPr id="153" name="Picture 152" descr="A picture containing food, drawing&#10;&#10;Description automatically generated">
                <a:extLst>
                  <a:ext uri="{FF2B5EF4-FFF2-40B4-BE49-F238E27FC236}">
                    <a16:creationId xmlns:a16="http://schemas.microsoft.com/office/drawing/2014/main" id="{E39AA5DC-9118-442B-85CD-9902D5350D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7683" y="5282725"/>
                <a:ext cx="1219200" cy="1219200"/>
              </a:xfrm>
              <a:prstGeom prst="rect">
                <a:avLst/>
              </a:prstGeom>
            </p:spPr>
          </p:pic>
          <p:pic>
            <p:nvPicPr>
              <p:cNvPr id="2064" name="Picture 16" descr="Image result for L plate vector">
                <a:extLst>
                  <a:ext uri="{FF2B5EF4-FFF2-40B4-BE49-F238E27FC236}">
                    <a16:creationId xmlns:a16="http://schemas.microsoft.com/office/drawing/2014/main" id="{A32C19F4-36A9-419D-B3BE-D17D545E18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524865">
                <a:off x="5734335" y="5705213"/>
                <a:ext cx="397836" cy="3978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72" name="Group 2071">
            <a:extLst>
              <a:ext uri="{FF2B5EF4-FFF2-40B4-BE49-F238E27FC236}">
                <a16:creationId xmlns:a16="http://schemas.microsoft.com/office/drawing/2014/main" id="{77B4171B-2520-4406-91A1-5AE8B3BBF39F}"/>
              </a:ext>
            </a:extLst>
          </p:cNvPr>
          <p:cNvGrpSpPr/>
          <p:nvPr/>
        </p:nvGrpSpPr>
        <p:grpSpPr>
          <a:xfrm>
            <a:off x="2909393" y="2830446"/>
            <a:ext cx="7257247" cy="1455729"/>
            <a:chOff x="2250243" y="2402899"/>
            <a:chExt cx="8167624" cy="1638343"/>
          </a:xfrm>
        </p:grpSpPr>
        <p:pic>
          <p:nvPicPr>
            <p:cNvPr id="54" name="Picture 53" descr="A picture containing toy, room, drawing, clock&#10;&#10;Description automatically generated">
              <a:extLst>
                <a:ext uri="{FF2B5EF4-FFF2-40B4-BE49-F238E27FC236}">
                  <a16:creationId xmlns:a16="http://schemas.microsoft.com/office/drawing/2014/main" id="{EE5E5E62-EB99-4195-AF82-DAEE13B56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3436" y="2485852"/>
              <a:ext cx="1219200" cy="1219200"/>
            </a:xfrm>
            <a:prstGeom prst="rect">
              <a:avLst/>
            </a:prstGeom>
          </p:spPr>
        </p:pic>
        <p:pic>
          <p:nvPicPr>
            <p:cNvPr id="58" name="Picture 57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6FA845DB-36DD-421A-B8B6-95467C356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1190" y="2465113"/>
              <a:ext cx="1219200" cy="1219200"/>
            </a:xfrm>
            <a:prstGeom prst="rect">
              <a:avLst/>
            </a:prstGeom>
          </p:spPr>
        </p:pic>
        <p:pic>
          <p:nvPicPr>
            <p:cNvPr id="135" name="Picture 13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B2ABE21-A7E9-459A-965F-F2E37B0EA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243" y="2416044"/>
              <a:ext cx="1260828" cy="1260826"/>
            </a:xfrm>
            <a:prstGeom prst="rect">
              <a:avLst/>
            </a:prstGeom>
          </p:spPr>
        </p:pic>
        <p:grpSp>
          <p:nvGrpSpPr>
            <p:cNvPr id="2069" name="Group 2068">
              <a:extLst>
                <a:ext uri="{FF2B5EF4-FFF2-40B4-BE49-F238E27FC236}">
                  <a16:creationId xmlns:a16="http://schemas.microsoft.com/office/drawing/2014/main" id="{240472DA-D2AF-47A2-A87D-9242D134C386}"/>
                </a:ext>
              </a:extLst>
            </p:cNvPr>
            <p:cNvGrpSpPr/>
            <p:nvPr/>
          </p:nvGrpSpPr>
          <p:grpSpPr>
            <a:xfrm>
              <a:off x="6401372" y="2430681"/>
              <a:ext cx="1281434" cy="1280912"/>
              <a:chOff x="7234146" y="2975850"/>
              <a:chExt cx="1281434" cy="1280912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313C9944-47CA-4624-9967-0ED860DFC8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34146" y="3673266"/>
                <a:ext cx="396168" cy="53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483B4B98-3E36-46BB-ADF3-E86721355169}"/>
                  </a:ext>
                </a:extLst>
              </p:cNvPr>
              <p:cNvSpPr/>
              <p:nvPr/>
            </p:nvSpPr>
            <p:spPr>
              <a:xfrm>
                <a:off x="7296381" y="3037562"/>
                <a:ext cx="1219199" cy="12192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49" name="Picture 2048" descr="A picture containing food, drawing&#10;&#10;Description automatically generated">
                <a:extLst>
                  <a:ext uri="{FF2B5EF4-FFF2-40B4-BE49-F238E27FC236}">
                    <a16:creationId xmlns:a16="http://schemas.microsoft.com/office/drawing/2014/main" id="{7CB71692-8591-4144-9058-4C0074C73D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85330" y="2975850"/>
                <a:ext cx="1219200" cy="1219200"/>
              </a:xfrm>
              <a:prstGeom prst="rect">
                <a:avLst/>
              </a:prstGeom>
            </p:spPr>
          </p:pic>
        </p:grpSp>
        <p:grpSp>
          <p:nvGrpSpPr>
            <p:cNvPr id="2070" name="Group 2069">
              <a:extLst>
                <a:ext uri="{FF2B5EF4-FFF2-40B4-BE49-F238E27FC236}">
                  <a16:creationId xmlns:a16="http://schemas.microsoft.com/office/drawing/2014/main" id="{17260D1C-4332-4576-80FF-EDE85EF77FA2}"/>
                </a:ext>
              </a:extLst>
            </p:cNvPr>
            <p:cNvGrpSpPr/>
            <p:nvPr/>
          </p:nvGrpSpPr>
          <p:grpSpPr>
            <a:xfrm>
              <a:off x="7783546" y="2444271"/>
              <a:ext cx="1256848" cy="1250608"/>
              <a:chOff x="8738558" y="4183779"/>
              <a:chExt cx="1256848" cy="1250608"/>
            </a:xfrm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6F3BA-914C-4921-AFD0-6FA0FB55BFE5}"/>
                  </a:ext>
                </a:extLst>
              </p:cNvPr>
              <p:cNvSpPr/>
              <p:nvPr/>
            </p:nvSpPr>
            <p:spPr>
              <a:xfrm>
                <a:off x="8738558" y="4204621"/>
                <a:ext cx="1219200" cy="12192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53" name="Picture 2052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09257A3D-FC02-4FD0-9B23-B50681BDB8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40404">
                      <a:alpha val="5882"/>
                    </a:srgbClr>
                  </a:clrFrom>
                  <a:clrTo>
                    <a:srgbClr val="040404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4796" y="4183779"/>
                <a:ext cx="1250610" cy="1250608"/>
              </a:xfrm>
              <a:prstGeom prst="rect">
                <a:avLst/>
              </a:prstGeom>
            </p:spPr>
          </p:pic>
        </p:grpSp>
        <p:grpSp>
          <p:nvGrpSpPr>
            <p:cNvPr id="2071" name="Group 2070">
              <a:extLst>
                <a:ext uri="{FF2B5EF4-FFF2-40B4-BE49-F238E27FC236}">
                  <a16:creationId xmlns:a16="http://schemas.microsoft.com/office/drawing/2014/main" id="{5C8FFF38-40D7-4EBC-B045-F77C00F4FFF7}"/>
                </a:ext>
              </a:extLst>
            </p:cNvPr>
            <p:cNvGrpSpPr/>
            <p:nvPr/>
          </p:nvGrpSpPr>
          <p:grpSpPr>
            <a:xfrm>
              <a:off x="9167257" y="2402899"/>
              <a:ext cx="1250610" cy="1281415"/>
              <a:chOff x="9283795" y="2993195"/>
              <a:chExt cx="1250610" cy="1281415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DECB5514-0EF9-4173-9A1F-45480A419150}"/>
                  </a:ext>
                </a:extLst>
              </p:cNvPr>
              <p:cNvSpPr/>
              <p:nvPr/>
            </p:nvSpPr>
            <p:spPr>
              <a:xfrm>
                <a:off x="9295719" y="3055410"/>
                <a:ext cx="1219200" cy="12192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2" name="Picture 141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BF7C1955-EBE2-4A8F-B9FC-2CABF7ED6F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40404">
                      <a:alpha val="5882"/>
                    </a:srgbClr>
                  </a:clrFrom>
                  <a:clrTo>
                    <a:srgbClr val="040404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83795" y="2993195"/>
                <a:ext cx="1250610" cy="1250608"/>
              </a:xfrm>
              <a:prstGeom prst="rect">
                <a:avLst/>
              </a:prstGeom>
            </p:spPr>
          </p:pic>
        </p:grpSp>
        <p:pic>
          <p:nvPicPr>
            <p:cNvPr id="2050" name="Picture 2" descr="Image result for salad vector">
              <a:extLst>
                <a:ext uri="{FF2B5EF4-FFF2-40B4-BE49-F238E27FC236}">
                  <a16:creationId xmlns:a16="http://schemas.microsoft.com/office/drawing/2014/main" id="{6D923495-8C7D-4BD4-943B-20074CB4E8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66"/>
            <a:stretch/>
          </p:blipFill>
          <p:spPr bwMode="auto">
            <a:xfrm>
              <a:off x="8013364" y="3383294"/>
              <a:ext cx="768136" cy="519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Image result for soup vector">
              <a:extLst>
                <a:ext uri="{FF2B5EF4-FFF2-40B4-BE49-F238E27FC236}">
                  <a16:creationId xmlns:a16="http://schemas.microsoft.com/office/drawing/2014/main" id="{543C600C-63B4-402A-865D-B75A5F6E83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885"/>
            <a:stretch/>
          </p:blipFill>
          <p:spPr bwMode="auto">
            <a:xfrm>
              <a:off x="2536304" y="3410129"/>
              <a:ext cx="644200" cy="51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Image result for meat vector">
              <a:extLst>
                <a:ext uri="{FF2B5EF4-FFF2-40B4-BE49-F238E27FC236}">
                  <a16:creationId xmlns:a16="http://schemas.microsoft.com/office/drawing/2014/main" id="{FC5887B6-F898-4B92-B18A-6D22905D65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362"/>
            <a:stretch/>
          </p:blipFill>
          <p:spPr bwMode="auto">
            <a:xfrm>
              <a:off x="3919780" y="3368217"/>
              <a:ext cx="706682" cy="4882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Image result for fish vector">
              <a:extLst>
                <a:ext uri="{FF2B5EF4-FFF2-40B4-BE49-F238E27FC236}">
                  <a16:creationId xmlns:a16="http://schemas.microsoft.com/office/drawing/2014/main" id="{6916EA45-B625-4F4E-BC26-E73FF0875B5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34" t="22766" r="11926" b="31454"/>
            <a:stretch/>
          </p:blipFill>
          <p:spPr bwMode="auto">
            <a:xfrm>
              <a:off x="5212225" y="3465477"/>
              <a:ext cx="858566" cy="575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 descr="Image result for vegetables vector">
              <a:extLst>
                <a:ext uri="{FF2B5EF4-FFF2-40B4-BE49-F238E27FC236}">
                  <a16:creationId xmlns:a16="http://schemas.microsoft.com/office/drawing/2014/main" id="{D0D8C384-CB3A-4491-BA46-3FA28F93DB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149" y="3247596"/>
              <a:ext cx="1088774" cy="763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14" descr="Image result for cake vector">
              <a:extLst>
                <a:ext uri="{FF2B5EF4-FFF2-40B4-BE49-F238E27FC236}">
                  <a16:creationId xmlns:a16="http://schemas.microsoft.com/office/drawing/2014/main" id="{9DBA67B1-E606-4924-8DE7-8A14CCC5A9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7574" y="3204715"/>
              <a:ext cx="841012" cy="7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861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905C82F-11F4-4647-ABDD-5064C470CF30}"/>
              </a:ext>
            </a:extLst>
          </p:cNvPr>
          <p:cNvCxnSpPr>
            <a:cxnSpLocks/>
          </p:cNvCxnSpPr>
          <p:nvPr/>
        </p:nvCxnSpPr>
        <p:spPr>
          <a:xfrm>
            <a:off x="6215489" y="203054"/>
            <a:ext cx="0" cy="8932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94F68EB-6429-4C57-9F3E-746433E41466}"/>
              </a:ext>
            </a:extLst>
          </p:cNvPr>
          <p:cNvSpPr/>
          <p:nvPr/>
        </p:nvSpPr>
        <p:spPr>
          <a:xfrm>
            <a:off x="2502986" y="595349"/>
            <a:ext cx="3839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Create a </a:t>
            </a:r>
            <a:r>
              <a:rPr lang="en-GB" b="1" dirty="0" err="1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FaKebook</a:t>
            </a:r>
            <a:r>
              <a:rPr lang="en-GB" b="1" dirty="0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 profiles for 2 Hospitality Brigade job roles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7D5756-2B9E-4AEE-AE14-42EC59CEF9F2}"/>
              </a:ext>
            </a:extLst>
          </p:cNvPr>
          <p:cNvGrpSpPr/>
          <p:nvPr/>
        </p:nvGrpSpPr>
        <p:grpSpPr>
          <a:xfrm>
            <a:off x="6701292" y="1282052"/>
            <a:ext cx="6210583" cy="4104508"/>
            <a:chOff x="579976" y="1388635"/>
            <a:chExt cx="6563006" cy="433742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5AFD975-DBFB-4565-A204-55D4E2D97558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337420"/>
              <a:chOff x="671644" y="1407564"/>
              <a:chExt cx="5596925" cy="4337420"/>
            </a:xfrm>
          </p:grpSpPr>
          <p:pic>
            <p:nvPicPr>
              <p:cNvPr id="3" name="Picture 2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2676C2B9-00A8-4304-BD3D-5437FDB2EE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F568BE-6482-433D-853D-9284C82B2577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Name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Location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Birthday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Education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045C7A-76E0-4FE3-AD83-AACA1EFC6DD6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23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Likes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Hobbies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E2C5763-89C8-4953-8404-130CD42FFAAF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Qualities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Skills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1F952EC-1045-4211-922A-0FFB93BCC010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5D754FB9-19F8-4454-8206-55FB960B7E6C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908F6E-2381-46A5-97CB-3B3D4C9DF0AF}"/>
                </a:ext>
              </a:extLst>
            </p:cNvPr>
            <p:cNvSpPr/>
            <p:nvPr/>
          </p:nvSpPr>
          <p:spPr>
            <a:xfrm>
              <a:off x="742182" y="3742783"/>
              <a:ext cx="6400800" cy="552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</a:rPr>
                <a:t>Work (description)</a:t>
              </a:r>
            </a:p>
            <a:p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2ECD28-7F12-40C3-BC8B-8D8296FD2E08}"/>
              </a:ext>
            </a:extLst>
          </p:cNvPr>
          <p:cNvGrpSpPr/>
          <p:nvPr/>
        </p:nvGrpSpPr>
        <p:grpSpPr>
          <a:xfrm>
            <a:off x="616746" y="1275881"/>
            <a:ext cx="8219862" cy="4104508"/>
            <a:chOff x="579976" y="1388635"/>
            <a:chExt cx="8686302" cy="433742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8174C2A-4466-4579-81E6-D0F7B3534C6B}"/>
                </a:ext>
              </a:extLst>
            </p:cNvPr>
            <p:cNvGrpSpPr/>
            <p:nvPr/>
          </p:nvGrpSpPr>
          <p:grpSpPr>
            <a:xfrm>
              <a:off x="579976" y="1388635"/>
              <a:ext cx="8686302" cy="4337420"/>
              <a:chOff x="671644" y="1407564"/>
              <a:chExt cx="8686302" cy="4337420"/>
            </a:xfrm>
          </p:grpSpPr>
          <p:pic>
            <p:nvPicPr>
              <p:cNvPr id="83" name="Picture 82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5B0E4E1F-7120-4140-ABC1-AF34EFD3D3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pic>
            <p:nvPicPr>
              <p:cNvPr id="84" name="Picture 8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0E7B2E20-C153-440D-A86C-CDD88A483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3667" y="2230098"/>
                <a:ext cx="2094279" cy="1378617"/>
              </a:xfrm>
              <a:prstGeom prst="rect">
                <a:avLst/>
              </a:prstGeom>
            </p:spPr>
          </p:pic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E88C50C-97CE-4268-A67F-F3E897822E8C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Name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Location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Birthday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Education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AD4BB01-933B-4367-B343-A873864E7915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23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Likes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Hobbies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70C2500-D37B-4B9D-AEA3-BFB83AAEA655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Qualities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Skills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B8A153E7-8BFD-4754-B6C0-47C2D9B89534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C4BE214E-6880-4131-9467-DE9012EA1874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6465C07-55B5-4387-97A3-B22ABD8A8039}"/>
                </a:ext>
              </a:extLst>
            </p:cNvPr>
            <p:cNvSpPr/>
            <p:nvPr/>
          </p:nvSpPr>
          <p:spPr>
            <a:xfrm>
              <a:off x="742182" y="3742783"/>
              <a:ext cx="6400800" cy="552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</a:rPr>
                <a:t>Work (description)</a:t>
              </a:r>
            </a:p>
            <a:p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F4F4DA-588A-498F-8001-907799C9D795}"/>
              </a:ext>
            </a:extLst>
          </p:cNvPr>
          <p:cNvGrpSpPr/>
          <p:nvPr/>
        </p:nvGrpSpPr>
        <p:grpSpPr>
          <a:xfrm>
            <a:off x="6684750" y="5450267"/>
            <a:ext cx="6210583" cy="4104508"/>
            <a:chOff x="579976" y="1388635"/>
            <a:chExt cx="6563006" cy="433742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227919E-D15E-4313-AE78-40A2A9F577D2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337420"/>
              <a:chOff x="671644" y="1407564"/>
              <a:chExt cx="5596925" cy="4337420"/>
            </a:xfrm>
          </p:grpSpPr>
          <p:pic>
            <p:nvPicPr>
              <p:cNvPr id="118" name="Picture 117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064B19E4-0399-48C0-B4CA-5DEB4AAB6A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48F612-CE58-4A11-9D2E-C15786CE8451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Name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Location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Birthday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Education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00730FBF-18C9-4854-9DE4-CAB23F73A56D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23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Likes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Hobbies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81ADEF8-0349-410A-87BE-62DA631DD25E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Qualities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Skills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1FE81AB1-4A9B-4870-B6CA-8B1CA668BD1B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4" name="Rectangle: Rounded Corners 123">
                <a:extLst>
                  <a:ext uri="{FF2B5EF4-FFF2-40B4-BE49-F238E27FC236}">
                    <a16:creationId xmlns:a16="http://schemas.microsoft.com/office/drawing/2014/main" id="{E0DDA8AF-5517-4097-95F1-2A42565D9C4E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CC6DA6A-0C75-40CE-A3AE-CB9B2E4650A3}"/>
                </a:ext>
              </a:extLst>
            </p:cNvPr>
            <p:cNvSpPr/>
            <p:nvPr/>
          </p:nvSpPr>
          <p:spPr>
            <a:xfrm>
              <a:off x="742182" y="3742783"/>
              <a:ext cx="6400800" cy="552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</a:rPr>
                <a:t>Work (description)</a:t>
              </a:r>
            </a:p>
            <a:p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FE95BD38-1E35-4D60-8B1D-2CC17405CCF4}"/>
              </a:ext>
            </a:extLst>
          </p:cNvPr>
          <p:cNvGrpSpPr/>
          <p:nvPr/>
        </p:nvGrpSpPr>
        <p:grpSpPr>
          <a:xfrm>
            <a:off x="670238" y="5337375"/>
            <a:ext cx="6210583" cy="4103785"/>
            <a:chOff x="579976" y="1388635"/>
            <a:chExt cx="6563006" cy="4336656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4F7AE64-F47F-44FF-90ED-A37B02A3D84B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336656"/>
              <a:chOff x="671644" y="1407564"/>
              <a:chExt cx="5596925" cy="4336656"/>
            </a:xfrm>
          </p:grpSpPr>
          <p:pic>
            <p:nvPicPr>
              <p:cNvPr id="132" name="Picture 131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14C7B2CA-1C4A-4DA6-B6AA-4DDAD5B791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pic>
            <p:nvPicPr>
              <p:cNvPr id="133" name="Picture 132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1408D9F2-9EAD-40F8-A110-254389F66E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697" y="2181899"/>
                <a:ext cx="2188281" cy="1378617"/>
              </a:xfrm>
              <a:prstGeom prst="rect">
                <a:avLst/>
              </a:prstGeom>
            </p:spPr>
          </p:pic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5A098546-66AA-4BCE-B2B8-58F1FCF61C54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Name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Location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Birthday</a:t>
                </a: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Education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6A745A61-D0C2-41DD-B093-EEF6B951D996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235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Likes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Hobbies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A1BF20A9-2450-4BDA-AC5C-2A6D87144FF6}"/>
                  </a:ext>
                </a:extLst>
              </p:cNvPr>
              <p:cNvSpPr txBox="1"/>
              <p:nvPr/>
            </p:nvSpPr>
            <p:spPr>
              <a:xfrm>
                <a:off x="3481428" y="4280633"/>
                <a:ext cx="2651886" cy="146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Qualities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latin typeface="Comic Sans MS" panose="030F0702030302020204" pitchFamily="66" charset="0"/>
                  </a:rPr>
                  <a:t>Skills</a:t>
                </a: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8" name="Rectangle: Rounded Corners 137">
                <a:extLst>
                  <a:ext uri="{FF2B5EF4-FFF2-40B4-BE49-F238E27FC236}">
                    <a16:creationId xmlns:a16="http://schemas.microsoft.com/office/drawing/2014/main" id="{8E350BD5-2DCA-4829-AF58-7AAC61AAEF11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9" name="Rectangle: Rounded Corners 138">
                <a:extLst>
                  <a:ext uri="{FF2B5EF4-FFF2-40B4-BE49-F238E27FC236}">
                    <a16:creationId xmlns:a16="http://schemas.microsoft.com/office/drawing/2014/main" id="{7CA39EA2-439C-47DA-B489-69DDC1A5FA59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A7640D-68E1-44D0-8FC2-A7D64A49EC6E}"/>
                </a:ext>
              </a:extLst>
            </p:cNvPr>
            <p:cNvSpPr/>
            <p:nvPr/>
          </p:nvSpPr>
          <p:spPr>
            <a:xfrm>
              <a:off x="742182" y="3742783"/>
              <a:ext cx="6400800" cy="552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</a:rPr>
                <a:t>Work (description)</a:t>
              </a:r>
            </a:p>
            <a:p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7B37BB67-4060-43D1-8D8F-4E211480DF1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34" y="6116650"/>
            <a:ext cx="2101774" cy="1323871"/>
          </a:xfrm>
          <a:prstGeom prst="rect">
            <a:avLst/>
          </a:prstGeom>
        </p:spPr>
      </p:pic>
      <p:pic>
        <p:nvPicPr>
          <p:cNvPr id="17" name="Picture 16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800D1AA-D61F-436E-921A-7FDAA4105F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47" y="2001986"/>
            <a:ext cx="2182132" cy="1369864"/>
          </a:xfrm>
          <a:prstGeom prst="rect">
            <a:avLst/>
          </a:prstGeom>
        </p:spPr>
      </p:pic>
      <p:sp>
        <p:nvSpPr>
          <p:cNvPr id="169" name="Rectangle 168">
            <a:extLst>
              <a:ext uri="{FF2B5EF4-FFF2-40B4-BE49-F238E27FC236}">
                <a16:creationId xmlns:a16="http://schemas.microsoft.com/office/drawing/2014/main" id="{927A492F-2B9F-41FE-A6B6-17091E8E9F6A}"/>
              </a:ext>
            </a:extLst>
          </p:cNvPr>
          <p:cNvSpPr/>
          <p:nvPr/>
        </p:nvSpPr>
        <p:spPr>
          <a:xfrm>
            <a:off x="6211530" y="629363"/>
            <a:ext cx="3839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Create a </a:t>
            </a:r>
            <a:r>
              <a:rPr lang="en-GB" b="1" dirty="0" err="1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FaKebook</a:t>
            </a:r>
            <a:r>
              <a:rPr lang="en-GB" b="1" dirty="0">
                <a:solidFill>
                  <a:schemeClr val="accent2"/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 profiles for 2 Kitchen Brigade job roles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E02ED-1511-4C47-8893-5B1259702CD6}"/>
              </a:ext>
            </a:extLst>
          </p:cNvPr>
          <p:cNvSpPr/>
          <p:nvPr/>
        </p:nvSpPr>
        <p:spPr>
          <a:xfrm>
            <a:off x="719528" y="1427896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B5B4F88-9E68-4DA3-BDF0-EC339308DCD7}"/>
              </a:ext>
            </a:extLst>
          </p:cNvPr>
          <p:cNvSpPr/>
          <p:nvPr/>
        </p:nvSpPr>
        <p:spPr>
          <a:xfrm>
            <a:off x="757348" y="5510723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3AD5D55-945F-41CE-B999-A7CF4C975C68}"/>
              </a:ext>
            </a:extLst>
          </p:cNvPr>
          <p:cNvSpPr/>
          <p:nvPr/>
        </p:nvSpPr>
        <p:spPr>
          <a:xfrm>
            <a:off x="6766308" y="5586235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79F3FDD-3E0C-4254-9D4B-15697E063B8A}"/>
              </a:ext>
            </a:extLst>
          </p:cNvPr>
          <p:cNvSpPr/>
          <p:nvPr/>
        </p:nvSpPr>
        <p:spPr>
          <a:xfrm>
            <a:off x="6766307" y="1435060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1480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AC1.2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US" sz="1400" b="1" u="sng" dirty="0" err="1">
                <a:latin typeface="Comic Sans MS" panose="030F0702030302020204" pitchFamily="66" charset="0"/>
              </a:rPr>
              <a:t>Analyse</a:t>
            </a:r>
            <a:r>
              <a:rPr lang="en-US" sz="1400" b="1" u="sng" dirty="0">
                <a:latin typeface="Comic Sans MS" panose="030F0702030302020204" pitchFamily="66" charset="0"/>
              </a:rPr>
              <a:t> job requirements within the </a:t>
            </a:r>
            <a:r>
              <a:rPr lang="en-GB" sz="1400" b="1" u="sng" dirty="0">
                <a:latin typeface="Comic Sans MS" panose="030F0702030302020204" pitchFamily="66" charset="0"/>
              </a:rPr>
              <a:t>hospitality and catering industry.</a:t>
            </a:r>
            <a:endParaRPr lang="en-GB" sz="1400" b="1" u="sng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6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86" name="Text Box 202">
            <a:extLst>
              <a:ext uri="{FF2B5EF4-FFF2-40B4-BE49-F238E27FC236}">
                <a16:creationId xmlns:a16="http://schemas.microsoft.com/office/drawing/2014/main" id="{BCE3DEF2-69A7-4C20-83FF-2F6EDB3E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914" y="6018569"/>
            <a:ext cx="6579738" cy="3107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When are the busy times for the hospitality and catering industry </a:t>
            </a:r>
            <a:r>
              <a:rPr lang="en-GB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h</a:t>
            </a:r>
            <a:r>
              <a:rPr lang="en-GB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ow could different contracts help?</a:t>
            </a:r>
            <a:endParaRPr lang="en-GB" sz="1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GB" sz="1600" u="none" strike="noStrike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r>
              <a:rPr lang="en-GB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EA7C4D-C4E1-4D02-BB83-0B995D277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45261"/>
              </p:ext>
            </p:extLst>
          </p:nvPr>
        </p:nvGraphicFramePr>
        <p:xfrm>
          <a:off x="418178" y="1295669"/>
          <a:ext cx="5243209" cy="77929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8031">
                  <a:extLst>
                    <a:ext uri="{9D8B030D-6E8A-4147-A177-3AD203B41FA5}">
                      <a16:colId xmlns:a16="http://schemas.microsoft.com/office/drawing/2014/main" val="36719181"/>
                    </a:ext>
                  </a:extLst>
                </a:gridCol>
                <a:gridCol w="3355178">
                  <a:extLst>
                    <a:ext uri="{9D8B030D-6E8A-4147-A177-3AD203B41FA5}">
                      <a16:colId xmlns:a16="http://schemas.microsoft.com/office/drawing/2014/main" val="3051719386"/>
                    </a:ext>
                  </a:extLst>
                </a:gridCol>
              </a:tblGrid>
              <a:tr h="321875"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Explain different types of employment Contracts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92090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Full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386271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Part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83272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Casual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16019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Fixed term contract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159698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Permanent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867535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Agency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4778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Freelance/Contractors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205883"/>
                  </a:ext>
                </a:extLst>
              </a:tr>
            </a:tbl>
          </a:graphicData>
        </a:graphic>
      </p:graphicFrame>
      <p:sp>
        <p:nvSpPr>
          <p:cNvPr id="90" name="Rectangle 89">
            <a:extLst>
              <a:ext uri="{FF2B5EF4-FFF2-40B4-BE49-F238E27FC236}">
                <a16:creationId xmlns:a16="http://schemas.microsoft.com/office/drawing/2014/main" id="{62CE9A20-575A-4BC2-8F6A-BA94246B4A98}"/>
              </a:ext>
            </a:extLst>
          </p:cNvPr>
          <p:cNvSpPr/>
          <p:nvPr/>
        </p:nvSpPr>
        <p:spPr>
          <a:xfrm>
            <a:off x="6109301" y="120797"/>
            <a:ext cx="3458816" cy="2144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EF558D-32E5-42E6-916C-3F9E2E2722C8}"/>
              </a:ext>
            </a:extLst>
          </p:cNvPr>
          <p:cNvSpPr/>
          <p:nvPr/>
        </p:nvSpPr>
        <p:spPr>
          <a:xfrm>
            <a:off x="2433713" y="161576"/>
            <a:ext cx="36755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What must all full time and part time staff employee be intitled to?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248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AC1.3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US" sz="1200" b="1" u="sng" dirty="0">
                <a:latin typeface="Comic Sans MS" panose="030F0702030302020204" pitchFamily="66" charset="0"/>
              </a:rPr>
              <a:t>Describe working conditions of different job roles across the hospitality and </a:t>
            </a:r>
            <a:r>
              <a:rPr lang="en-GB" sz="1200" b="1" u="sng" dirty="0">
                <a:latin typeface="Comic Sans MS" panose="030F0702030302020204" pitchFamily="66" charset="0"/>
              </a:rPr>
              <a:t>catering industry</a:t>
            </a:r>
            <a:r>
              <a:rPr lang="en-GB" sz="1200" b="1" dirty="0">
                <a:latin typeface="Comic Sans MS" panose="030F0702030302020204" pitchFamily="66" charset="0"/>
              </a:rPr>
              <a:t>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D2AC8C6-8AA9-4960-B948-7BCD554C31DB}"/>
              </a:ext>
            </a:extLst>
          </p:cNvPr>
          <p:cNvSpPr/>
          <p:nvPr/>
        </p:nvSpPr>
        <p:spPr>
          <a:xfrm>
            <a:off x="5962327" y="2105787"/>
            <a:ext cx="33454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  <a:cs typeface="Arial" panose="020B0604020202020204" pitchFamily="34" charset="0"/>
              </a:rPr>
              <a:t>Explain why some one might want to have a part-time contract instead of a full-time contract?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8A1266-9203-48DA-B7CE-54A62915EF9C}"/>
              </a:ext>
            </a:extLst>
          </p:cNvPr>
          <p:cNvSpPr/>
          <p:nvPr/>
        </p:nvSpPr>
        <p:spPr>
          <a:xfrm>
            <a:off x="5962328" y="2973678"/>
            <a:ext cx="3458816" cy="283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7B8636-EE47-4697-A9C8-5FF99DE33AA8}"/>
              </a:ext>
            </a:extLst>
          </p:cNvPr>
          <p:cNvSpPr/>
          <p:nvPr/>
        </p:nvSpPr>
        <p:spPr>
          <a:xfrm>
            <a:off x="9568117" y="1156529"/>
            <a:ext cx="29325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  <a:cs typeface="Arial" panose="020B0604020202020204" pitchFamily="34" charset="0"/>
              </a:rPr>
              <a:t>Explain why some one might want to have a casual contract?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0DA61A-B1DD-4965-8E91-DEB1C08AF70F}"/>
              </a:ext>
            </a:extLst>
          </p:cNvPr>
          <p:cNvSpPr/>
          <p:nvPr/>
        </p:nvSpPr>
        <p:spPr>
          <a:xfrm>
            <a:off x="9483449" y="1805609"/>
            <a:ext cx="30972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/>
              <a:t>____________________________________________________________________________________________________________________________________________________________________________________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48A5DB-B6C4-4F56-A9E4-B60A88B44527}"/>
              </a:ext>
            </a:extLst>
          </p:cNvPr>
          <p:cNvSpPr/>
          <p:nvPr/>
        </p:nvSpPr>
        <p:spPr>
          <a:xfrm>
            <a:off x="9447232" y="4608511"/>
            <a:ext cx="29325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benefit of employing agency worker?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E9560-C430-47C3-8A34-7DCB26D66294}"/>
              </a:ext>
            </a:extLst>
          </p:cNvPr>
          <p:cNvSpPr/>
          <p:nvPr/>
        </p:nvSpPr>
        <p:spPr>
          <a:xfrm>
            <a:off x="9362563" y="5257591"/>
            <a:ext cx="3218089" cy="760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/>
              <a:t>_________________________________________________________________________________________________________________</a:t>
            </a:r>
            <a:r>
              <a:rPr lang="en-GB" sz="800" dirty="0" smtClean="0"/>
              <a:t>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B6FC25-0ABB-468B-B732-FCFB0BEED62E}"/>
              </a:ext>
            </a:extLst>
          </p:cNvPr>
          <p:cNvSpPr/>
          <p:nvPr/>
        </p:nvSpPr>
        <p:spPr>
          <a:xfrm>
            <a:off x="9505812" y="2682694"/>
            <a:ext cx="29325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  <a:cs typeface="Arial" panose="020B0604020202020204" pitchFamily="34" charset="0"/>
              </a:rPr>
              <a:t>What are the pros and cons of casual contract to a employer?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BA03FC-8602-4EEB-A8B6-BE04ECBC6A8D}"/>
              </a:ext>
            </a:extLst>
          </p:cNvPr>
          <p:cNvSpPr/>
          <p:nvPr/>
        </p:nvSpPr>
        <p:spPr>
          <a:xfrm>
            <a:off x="9421144" y="3282200"/>
            <a:ext cx="3159509" cy="145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2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3C92B4-5F86-47CA-B605-F795D867EB6B}"/>
              </a:ext>
            </a:extLst>
          </p:cNvPr>
          <p:cNvSpPr/>
          <p:nvPr/>
        </p:nvSpPr>
        <p:spPr>
          <a:xfrm>
            <a:off x="2433713" y="281154"/>
            <a:ext cx="545585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Comic Sans MS" panose="030F0702030302020204" pitchFamily="66" charset="0"/>
                <a:cs typeface="Arial" panose="020B0604020202020204" pitchFamily="34" charset="0"/>
              </a:rPr>
              <a:t>Complete the mind map explaining what Remuneration (tips, bonus payments, rewards) worker can gain from working in the hospitality and catering industry?</a:t>
            </a:r>
            <a:endParaRPr lang="en-GB" sz="1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FD1604-C0A8-4D03-91BF-58FBF2890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84767"/>
              </p:ext>
            </p:extLst>
          </p:nvPr>
        </p:nvGraphicFramePr>
        <p:xfrm>
          <a:off x="6109301" y="1876971"/>
          <a:ext cx="6096000" cy="71113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1383172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350368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063670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822999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2934165"/>
                    </a:ext>
                  </a:extLst>
                </a:gridCol>
              </a:tblGrid>
              <a:tr h="95191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Types of 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Full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Part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Casual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Agency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440690"/>
                  </a:ext>
                </a:extLst>
              </a:tr>
              <a:tr h="134388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Advantages to employee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64780"/>
                  </a:ext>
                </a:extLst>
              </a:tr>
              <a:tr h="134388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Advantages to the employer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678715"/>
                  </a:ext>
                </a:extLst>
              </a:tr>
              <a:tr h="173585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Disadvantages to the employee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82919"/>
                  </a:ext>
                </a:extLst>
              </a:tr>
              <a:tr h="173585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Disadvantages to the employer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44251"/>
                  </a:ext>
                </a:extLst>
              </a:tr>
            </a:tbl>
          </a:graphicData>
        </a:graphic>
      </p:graphicFrame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3D9FEA2-1A1F-4991-93E3-D75B7197C7E8}"/>
              </a:ext>
            </a:extLst>
          </p:cNvPr>
          <p:cNvSpPr/>
          <p:nvPr/>
        </p:nvSpPr>
        <p:spPr>
          <a:xfrm>
            <a:off x="2533349" y="4296454"/>
            <a:ext cx="1720168" cy="1349091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FFB1B6-E24D-46D0-B6D5-B0848CACE3E9}"/>
              </a:ext>
            </a:extLst>
          </p:cNvPr>
          <p:cNvSpPr/>
          <p:nvPr/>
        </p:nvSpPr>
        <p:spPr>
          <a:xfrm>
            <a:off x="2356538" y="4970999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Remuneration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248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AC1.3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US" sz="1200" b="1" u="sng" dirty="0">
                <a:latin typeface="Comic Sans MS" panose="030F0702030302020204" pitchFamily="66" charset="0"/>
              </a:rPr>
              <a:t>Describe working conditions of different job roles across the hospitality and </a:t>
            </a:r>
            <a:r>
              <a:rPr lang="en-GB" sz="1200" b="1" u="sng" dirty="0">
                <a:latin typeface="Comic Sans MS" panose="030F0702030302020204" pitchFamily="66" charset="0"/>
              </a:rPr>
              <a:t>catering industry</a:t>
            </a:r>
            <a:r>
              <a:rPr lang="en-GB" sz="1200" b="1" dirty="0">
                <a:latin typeface="Comic Sans MS" panose="030F0702030302020204" pitchFamily="66" charset="0"/>
              </a:rPr>
              <a:t>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EFA18F6-C0EA-4698-93AC-24CFA53378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763" y="403614"/>
            <a:ext cx="2007102" cy="1241141"/>
          </a:xfrm>
          <a:prstGeom prst="rect">
            <a:avLst/>
          </a:prstGeom>
        </p:spPr>
      </p:pic>
      <p:pic>
        <p:nvPicPr>
          <p:cNvPr id="12" name="Picture 11" descr="A picture containing drawing, toy&#10;&#10;Description automatically generated">
            <a:extLst>
              <a:ext uri="{FF2B5EF4-FFF2-40B4-BE49-F238E27FC236}">
                <a16:creationId xmlns:a16="http://schemas.microsoft.com/office/drawing/2014/main" id="{0589A08B-6EBC-46ED-B52B-DDD826604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54" y="7599589"/>
            <a:ext cx="19716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7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341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AC1.4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US" sz="1200" dirty="0">
                <a:latin typeface="Comic Sans MS" panose="030F0702030302020204" pitchFamily="66" charset="0"/>
              </a:rPr>
              <a:t>Explain factors affecting the success of hospitality and catering providers.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  <a:p>
            <a:endParaRPr lang="en-GB" sz="1260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455C52-B16A-47A3-9371-96D84A5B1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65710"/>
              </p:ext>
            </p:extLst>
          </p:nvPr>
        </p:nvGraphicFramePr>
        <p:xfrm>
          <a:off x="472279" y="1277529"/>
          <a:ext cx="5460391" cy="74605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26809">
                  <a:extLst>
                    <a:ext uri="{9D8B030D-6E8A-4147-A177-3AD203B41FA5}">
                      <a16:colId xmlns:a16="http://schemas.microsoft.com/office/drawing/2014/main" val="176597976"/>
                    </a:ext>
                  </a:extLst>
                </a:gridCol>
                <a:gridCol w="4133582">
                  <a:extLst>
                    <a:ext uri="{9D8B030D-6E8A-4147-A177-3AD203B41FA5}">
                      <a16:colId xmlns:a16="http://schemas.microsoft.com/office/drawing/2014/main" val="1272613906"/>
                    </a:ext>
                  </a:extLst>
                </a:gridCol>
              </a:tblGrid>
              <a:tr h="55106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Explain how the following factors affecting success of Hospitality and Catering providers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/>
                </a:tc>
                <a:extLst>
                  <a:ext uri="{0D108BD9-81ED-4DB2-BD59-A6C34878D82A}">
                    <a16:rowId xmlns:a16="http://schemas.microsoft.com/office/drawing/2014/main" val="4037732320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Costs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086657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Economy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663387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Environment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623176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Technology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623963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Cooking techniques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42882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Competition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822924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Customer service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51021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Trends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678658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Political factors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17965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Media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088291"/>
                  </a:ext>
                </a:extLst>
              </a:tr>
            </a:tbl>
          </a:graphicData>
        </a:graphic>
      </p:graphicFrame>
      <p:sp>
        <p:nvSpPr>
          <p:cNvPr id="8" name="Parallelogram 7">
            <a:extLst>
              <a:ext uri="{FF2B5EF4-FFF2-40B4-BE49-F238E27FC236}">
                <a16:creationId xmlns:a16="http://schemas.microsoft.com/office/drawing/2014/main" id="{666D16D6-F609-429A-8180-A3E546BF6619}"/>
              </a:ext>
            </a:extLst>
          </p:cNvPr>
          <p:cNvSpPr/>
          <p:nvPr/>
        </p:nvSpPr>
        <p:spPr>
          <a:xfrm>
            <a:off x="5503273" y="6376738"/>
            <a:ext cx="3004457" cy="2855926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E4BD67-ABAE-41A2-A11C-2A5D5068A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419" y="4921206"/>
            <a:ext cx="2471797" cy="1987376"/>
          </a:xfrm>
        </p:spPr>
        <p:txBody>
          <a:bodyPr>
            <a:noAutofit/>
          </a:bodyPr>
          <a:lstStyle/>
          <a:p>
            <a:r>
              <a:rPr lang="en-GB" sz="1400" u="sng" dirty="0">
                <a:latin typeface="Comic Sans MS" panose="030F0702030302020204" pitchFamily="66" charset="0"/>
                <a:cs typeface="Arial" panose="020B0604020202020204" pitchFamily="34" charset="0"/>
              </a:rPr>
              <a:t>What is portion control? Give examples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7032B1-FAC1-4EFA-844A-CC3DF7D2484C}"/>
              </a:ext>
            </a:extLst>
          </p:cNvPr>
          <p:cNvGrpSpPr/>
          <p:nvPr/>
        </p:nvGrpSpPr>
        <p:grpSpPr>
          <a:xfrm>
            <a:off x="9175276" y="7166939"/>
            <a:ext cx="2471797" cy="1742810"/>
            <a:chOff x="7327100" y="1882099"/>
            <a:chExt cx="3097564" cy="218402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E3BC204-1D9C-4A4C-B51B-D4FDE2A81D7A}"/>
                </a:ext>
              </a:extLst>
            </p:cNvPr>
            <p:cNvSpPr/>
            <p:nvPr/>
          </p:nvSpPr>
          <p:spPr>
            <a:xfrm>
              <a:off x="8032015" y="2280171"/>
              <a:ext cx="1905000" cy="12192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ight Arrow 25">
              <a:extLst>
                <a:ext uri="{FF2B5EF4-FFF2-40B4-BE49-F238E27FC236}">
                  <a16:creationId xmlns:a16="http://schemas.microsoft.com/office/drawing/2014/main" id="{2B345433-9441-4524-973C-DC41520C3DE4}"/>
                </a:ext>
              </a:extLst>
            </p:cNvPr>
            <p:cNvSpPr/>
            <p:nvPr/>
          </p:nvSpPr>
          <p:spPr>
            <a:xfrm rot="8919827">
              <a:off x="7327100" y="3287752"/>
              <a:ext cx="635000" cy="356382"/>
            </a:xfrm>
            <a:prstGeom prst="rightArrow">
              <a:avLst/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ight Arrow 35">
              <a:extLst>
                <a:ext uri="{FF2B5EF4-FFF2-40B4-BE49-F238E27FC236}">
                  <a16:creationId xmlns:a16="http://schemas.microsoft.com/office/drawing/2014/main" id="{AD7C625D-8AB6-4892-9750-7B9470677BB2}"/>
                </a:ext>
              </a:extLst>
            </p:cNvPr>
            <p:cNvSpPr/>
            <p:nvPr/>
          </p:nvSpPr>
          <p:spPr>
            <a:xfrm rot="5981406">
              <a:off x="8667224" y="3685498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Right Arrow 36">
              <a:extLst>
                <a:ext uri="{FF2B5EF4-FFF2-40B4-BE49-F238E27FC236}">
                  <a16:creationId xmlns:a16="http://schemas.microsoft.com/office/drawing/2014/main" id="{6BAF360C-676D-4F52-9D3B-5F76F755D1B6}"/>
                </a:ext>
              </a:extLst>
            </p:cNvPr>
            <p:cNvSpPr/>
            <p:nvPr/>
          </p:nvSpPr>
          <p:spPr>
            <a:xfrm rot="1307565">
              <a:off x="9937067" y="3138200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Right Arrow 37">
              <a:extLst>
                <a:ext uri="{FF2B5EF4-FFF2-40B4-BE49-F238E27FC236}">
                  <a16:creationId xmlns:a16="http://schemas.microsoft.com/office/drawing/2014/main" id="{90AC34E5-13D2-4AB8-909D-22D55143FBAB}"/>
                </a:ext>
              </a:extLst>
            </p:cNvPr>
            <p:cNvSpPr/>
            <p:nvPr/>
          </p:nvSpPr>
          <p:spPr>
            <a:xfrm rot="20219702">
              <a:off x="9855140" y="2198425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Right Arrow 40">
              <a:extLst>
                <a:ext uri="{FF2B5EF4-FFF2-40B4-BE49-F238E27FC236}">
                  <a16:creationId xmlns:a16="http://schemas.microsoft.com/office/drawing/2014/main" id="{844CE53C-9079-4DB7-89E5-513D35C31918}"/>
                </a:ext>
              </a:extLst>
            </p:cNvPr>
            <p:cNvSpPr/>
            <p:nvPr/>
          </p:nvSpPr>
          <p:spPr>
            <a:xfrm rot="13817328">
              <a:off x="7881703" y="1989070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FDE909-2355-4988-8267-21DF318A466B}"/>
              </a:ext>
            </a:extLst>
          </p:cNvPr>
          <p:cNvSpPr txBox="1"/>
          <p:nvPr/>
        </p:nvSpPr>
        <p:spPr>
          <a:xfrm>
            <a:off x="9817665" y="7753886"/>
            <a:ext cx="263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Overheads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B07AD5-F27F-4E1A-AC88-8D84309274D1}"/>
              </a:ext>
            </a:extLst>
          </p:cNvPr>
          <p:cNvSpPr txBox="1"/>
          <p:nvPr/>
        </p:nvSpPr>
        <p:spPr>
          <a:xfrm>
            <a:off x="8614703" y="6078872"/>
            <a:ext cx="3964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Give example of overheads in the hospitality industry?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66E8C77-9C08-4D2F-B25E-8E7774264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51432"/>
              </p:ext>
            </p:extLst>
          </p:nvPr>
        </p:nvGraphicFramePr>
        <p:xfrm>
          <a:off x="6089419" y="1335153"/>
          <a:ext cx="6248829" cy="468650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35761">
                  <a:extLst>
                    <a:ext uri="{9D8B030D-6E8A-4147-A177-3AD203B41FA5}">
                      <a16:colId xmlns:a16="http://schemas.microsoft.com/office/drawing/2014/main" val="1368450078"/>
                    </a:ext>
                  </a:extLst>
                </a:gridCol>
                <a:gridCol w="5113068">
                  <a:extLst>
                    <a:ext uri="{9D8B030D-6E8A-4147-A177-3AD203B41FA5}">
                      <a16:colId xmlns:a16="http://schemas.microsoft.com/office/drawing/2014/main" val="3070576325"/>
                    </a:ext>
                  </a:extLst>
                </a:gridCol>
              </a:tblGrid>
              <a:tr h="320196">
                <a:tc grid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Give examples how the 6 R’s can be used in hospitality and catering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335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algn="ctr" eaLnBrk="1" hangingPunct="1">
                        <a:buClr>
                          <a:schemeClr val="accent2"/>
                        </a:buClr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educe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47942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92251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ecycle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661452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ethink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75453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epair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76090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GB" altLang="en-US" sz="2000" b="1" dirty="0">
                          <a:latin typeface="Comic Sans MS" panose="030F0702030302020204" pitchFamily="66" charset="0"/>
                        </a:rPr>
                        <a:t>efuse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72518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EC96A1F-3D6B-4896-AE4D-CBD4B7630DF0}"/>
              </a:ext>
            </a:extLst>
          </p:cNvPr>
          <p:cNvSpPr txBox="1"/>
          <p:nvPr/>
        </p:nvSpPr>
        <p:spPr>
          <a:xfrm>
            <a:off x="2517934" y="203053"/>
            <a:ext cx="1167062" cy="9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What is meant by Profit?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C69ECA-9402-4F67-A56B-8A1F95B5C312}"/>
              </a:ext>
            </a:extLst>
          </p:cNvPr>
          <p:cNvSpPr/>
          <p:nvPr/>
        </p:nvSpPr>
        <p:spPr>
          <a:xfrm>
            <a:off x="2517934" y="203054"/>
            <a:ext cx="2896277" cy="9460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DEBAF8-8224-4F2B-B243-F070CC23C179}"/>
              </a:ext>
            </a:extLst>
          </p:cNvPr>
          <p:cNvSpPr txBox="1"/>
          <p:nvPr/>
        </p:nvSpPr>
        <p:spPr>
          <a:xfrm>
            <a:off x="5501907" y="233592"/>
            <a:ext cx="424033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Why is it important to cost dishes? How is this done?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EE671A-96C0-48CF-8EF0-7A7B77D07765}"/>
              </a:ext>
            </a:extLst>
          </p:cNvPr>
          <p:cNvSpPr/>
          <p:nvPr/>
        </p:nvSpPr>
        <p:spPr>
          <a:xfrm>
            <a:off x="5503273" y="237634"/>
            <a:ext cx="4259136" cy="956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0E97996B-BABC-453C-97F4-FF8081770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2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766</Words>
  <Application>Microsoft Office PowerPoint</Application>
  <PresentationFormat>A3 Paper (297x420 mm)</PresentationFormat>
  <Paragraphs>252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Kozuka Gothic Pro H</vt:lpstr>
      <vt:lpstr>Arial</vt:lpstr>
      <vt:lpstr>Calibri</vt:lpstr>
      <vt:lpstr>Calibri Light</vt:lpstr>
      <vt:lpstr>Comic Sans MS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portion control? Give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Andrea Caldwell</cp:lastModifiedBy>
  <cp:revision>33</cp:revision>
  <dcterms:created xsi:type="dcterms:W3CDTF">2019-04-04T17:36:45Z</dcterms:created>
  <dcterms:modified xsi:type="dcterms:W3CDTF">2020-02-29T15:33:49Z</dcterms:modified>
</cp:coreProperties>
</file>