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embeddedFontLst>
    <p:embeddedFont>
      <p:font typeface="PT Serif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PTSerif-bold.fntdata"/><Relationship Id="rId23" Type="http://schemas.openxmlformats.org/officeDocument/2006/relationships/font" Target="fonts/PTSerif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PTSerif-boldItalic.fntdata"/><Relationship Id="rId25" Type="http://schemas.openxmlformats.org/officeDocument/2006/relationships/font" Target="fonts/PTSerif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101500" y="893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PRIORITISE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 the three most important aspects of the character of</a:t>
            </a:r>
            <a:r>
              <a:rPr lang="en" sz="1100"/>
              <a:t> Don John’s 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presentation here: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101500" y="26212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one way</a:t>
            </a:r>
            <a:r>
              <a:rPr lang="en" sz="1100"/>
              <a:t> Conrad and Don John 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are similar and one way they are different.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7054200" y="921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TRENDS AND PATTERNS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Analyse how a trend of pattern is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7054200" y="26240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KNOWLEDGE AND UNDERSTANDING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how </a:t>
            </a:r>
            <a:r>
              <a:rPr lang="en" sz="1100"/>
              <a:t>manipulation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used in this extract to establish </a:t>
            </a:r>
            <a:r>
              <a:rPr lang="en" sz="1100"/>
              <a:t>plot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2223825" y="3919450"/>
            <a:ext cx="4753800" cy="112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CATEGORISING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Borachio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shown to be </a:t>
            </a:r>
            <a:r>
              <a:rPr lang="en" sz="1100"/>
              <a:t>foolish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Don John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shown to be dominant.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2223825" y="92150"/>
            <a:ext cx="4753800" cy="374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Read the following extract from Act 1, scene 3  then answer the question that follows.</a:t>
            </a:r>
            <a:br>
              <a:rPr lang="en" sz="800"/>
            </a:br>
            <a:r>
              <a:rPr lang="en" sz="800"/>
              <a:t>At this point in the play, Don John is looking for a way to hurt his brother, Don Pedro.</a:t>
            </a:r>
            <a:br>
              <a:rPr lang="en" sz="800"/>
            </a:br>
            <a:r>
              <a:rPr lang="en" sz="800"/>
              <a:t>CONRAD</a:t>
            </a:r>
            <a:br>
              <a:rPr lang="en" sz="800"/>
            </a:br>
            <a:r>
              <a:rPr lang="en" sz="800"/>
              <a:t>Yea, but you must not make the full show of this</a:t>
            </a:r>
            <a:br>
              <a:rPr lang="en" sz="800"/>
            </a:br>
            <a:r>
              <a:rPr lang="en" sz="800"/>
              <a:t>till you may do it without controlment. You have of</a:t>
            </a:r>
            <a:br>
              <a:rPr lang="en" sz="800"/>
            </a:br>
            <a:r>
              <a:rPr lang="en" sz="800"/>
              <a:t>late stood out against your brother, and he hath</a:t>
            </a:r>
            <a:br>
              <a:rPr lang="en" sz="800"/>
            </a:br>
            <a:r>
              <a:rPr lang="en" sz="800"/>
              <a:t>ta'en you newly into his grace; where it is</a:t>
            </a:r>
            <a:br>
              <a:rPr lang="en" sz="800"/>
            </a:br>
            <a:r>
              <a:rPr lang="en" sz="800"/>
              <a:t>impossible you should take true root but by the</a:t>
            </a:r>
            <a:br>
              <a:rPr lang="en" sz="800"/>
            </a:br>
            <a:r>
              <a:rPr lang="en" sz="800"/>
              <a:t>fair weather that you make yourself: it is needful</a:t>
            </a:r>
            <a:br>
              <a:rPr lang="en" sz="800"/>
            </a:br>
            <a:r>
              <a:rPr lang="en" sz="800"/>
              <a:t>that you frame the season for your own harvest.</a:t>
            </a:r>
            <a:br>
              <a:rPr lang="en" sz="800"/>
            </a:br>
            <a:r>
              <a:rPr lang="en" sz="800"/>
              <a:t>DON JOHN</a:t>
            </a:r>
            <a:br>
              <a:rPr lang="en" sz="800"/>
            </a:br>
            <a:r>
              <a:rPr lang="en" sz="800"/>
              <a:t>I had rather be a canker in a hedge than a rose in</a:t>
            </a:r>
            <a:br>
              <a:rPr lang="en" sz="800"/>
            </a:br>
            <a:r>
              <a:rPr lang="en" sz="800"/>
              <a:t>his grace, and it better fits my blood to be</a:t>
            </a:r>
            <a:br>
              <a:rPr lang="en" sz="800"/>
            </a:br>
            <a:r>
              <a:rPr lang="en" sz="800"/>
              <a:t>disdained of all than to fashion a carriage to rob</a:t>
            </a:r>
            <a:br>
              <a:rPr lang="en" sz="800"/>
            </a:br>
            <a:r>
              <a:rPr lang="en" sz="800"/>
              <a:t>love from any: in this, though I cannot be said to</a:t>
            </a:r>
            <a:br>
              <a:rPr lang="en" sz="800"/>
            </a:br>
            <a:r>
              <a:rPr lang="en" sz="800"/>
              <a:t>be a flattering honest man, it must not be denied</a:t>
            </a:r>
            <a:br>
              <a:rPr lang="en" sz="800"/>
            </a:br>
            <a:r>
              <a:rPr lang="en" sz="800"/>
              <a:t>but I am a plain-dealing villain. I am trusted with</a:t>
            </a:r>
            <a:br>
              <a:rPr lang="en" sz="800"/>
            </a:br>
            <a:r>
              <a:rPr lang="en" sz="800"/>
              <a:t>a muzzle and enfranchised with a clog; therefore I</a:t>
            </a:r>
            <a:br>
              <a:rPr lang="en" sz="800"/>
            </a:br>
            <a:r>
              <a:rPr lang="en" sz="800"/>
              <a:t>have decreed not to sing in my cage. If I had my</a:t>
            </a:r>
            <a:br>
              <a:rPr lang="en" sz="800"/>
            </a:br>
            <a:r>
              <a:rPr lang="en" sz="800"/>
              <a:t>….</a:t>
            </a:r>
            <a:br>
              <a:rPr lang="en" sz="800"/>
            </a:br>
            <a:r>
              <a:rPr lang="en" sz="800"/>
              <a:t>BORACHIO</a:t>
            </a:r>
            <a:br>
              <a:rPr lang="en" sz="800"/>
            </a:br>
            <a:r>
              <a:rPr lang="en" sz="800"/>
              <a:t>I came yonder from a great supper: the prince your</a:t>
            </a:r>
            <a:br>
              <a:rPr lang="en" sz="800"/>
            </a:br>
            <a:r>
              <a:rPr lang="en" sz="800"/>
              <a:t>brother is royally entertained by Leonato: and I</a:t>
            </a:r>
            <a:br>
              <a:rPr lang="en" sz="800"/>
            </a:br>
            <a:r>
              <a:rPr lang="en" sz="800"/>
              <a:t>can give you intelligence of an intended marriage.</a:t>
            </a:r>
            <a:br>
              <a:rPr lang="en" sz="800"/>
            </a:br>
            <a:r>
              <a:rPr lang="en" sz="800"/>
              <a:t>DON JOHN</a:t>
            </a:r>
            <a:br>
              <a:rPr lang="en" sz="800"/>
            </a:br>
            <a:r>
              <a:rPr lang="en" sz="800"/>
              <a:t>Will it serve for any model to build mischief on?</a:t>
            </a:r>
            <a:br>
              <a:rPr lang="en" sz="800"/>
            </a:br>
            <a:r>
              <a:rPr lang="en" sz="800"/>
              <a:t>What is he for a fool that betroths himself to</a:t>
            </a:r>
            <a:br>
              <a:rPr lang="en" sz="800"/>
            </a:br>
            <a:r>
              <a:rPr lang="en" sz="800"/>
              <a:t>unquietness?</a:t>
            </a:r>
            <a:br>
              <a:rPr lang="en" sz="800"/>
            </a:br>
            <a:br>
              <a:rPr b="0" i="0" lang="en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 rot="-5400000">
            <a:off x="-1469975" y="1600700"/>
            <a:ext cx="4987800" cy="19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Starting with this conversation, explain how far you think Shakespeare presents Don John as cruel.</a:t>
            </a:r>
            <a:br>
              <a:rPr lang="en" sz="12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lang="en" sz="12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Write about</a:t>
            </a:r>
            <a:endParaRPr sz="12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Font typeface="PT Serif"/>
              <a:buChar char="●"/>
            </a:pPr>
            <a:r>
              <a:rPr lang="en" sz="12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Don John in this extract;</a:t>
            </a:r>
            <a:endParaRPr sz="12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048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PT Serif"/>
              <a:buChar char="●"/>
            </a:pPr>
            <a:r>
              <a:rPr lang="en" sz="12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Don John in the play as a whole.</a:t>
            </a:r>
            <a:br>
              <a:rPr lang="en" sz="12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endParaRPr b="0" i="0" sz="12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20320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30 marks</a:t>
            </a:r>
            <a:endParaRPr b="0" i="0" sz="12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 b="5313" l="30582" r="33783" t="18675"/>
          <a:stretch/>
        </p:blipFill>
        <p:spPr>
          <a:xfrm rot="-5400000">
            <a:off x="3031688" y="-964062"/>
            <a:ext cx="5152999" cy="7071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subTitle"/>
          </p:nvPr>
        </p:nvSpPr>
        <p:spPr>
          <a:xfrm>
            <a:off x="101500" y="893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PRIORITISE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 the three most important aspects the presentation </a:t>
            </a:r>
            <a:r>
              <a:rPr lang="en" sz="1100"/>
              <a:t>Beatrice and Benedick’s love here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101500" y="26212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one way </a:t>
            </a:r>
            <a:r>
              <a:rPr lang="en" sz="1100"/>
              <a:t>B&amp;B’s love is shown to be true and one way it is shown to be foolish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 txBox="1"/>
          <p:nvPr>
            <p:ph idx="1" type="subTitle"/>
          </p:nvPr>
        </p:nvSpPr>
        <p:spPr>
          <a:xfrm>
            <a:off x="7054200" y="921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TRENDS AND PATTERNS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Analyse how a trend or pattern is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 txBox="1"/>
          <p:nvPr>
            <p:ph idx="1" type="subTitle"/>
          </p:nvPr>
        </p:nvSpPr>
        <p:spPr>
          <a:xfrm>
            <a:off x="7054200" y="26240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KNOWLEDGE AND UNDERSTANDING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how </a:t>
            </a:r>
            <a:r>
              <a:rPr lang="en" sz="1100"/>
              <a:t>stichomythia and wordplay are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used here.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>
            <p:ph idx="1" type="subTitle"/>
          </p:nvPr>
        </p:nvSpPr>
        <p:spPr>
          <a:xfrm>
            <a:off x="2223825" y="3919450"/>
            <a:ext cx="4753800" cy="112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CATEGORISING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Benedick 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is shown to be </a:t>
            </a:r>
            <a:r>
              <a:rPr lang="en" sz="1100"/>
              <a:t>in love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Beatrice is shown to be powerful here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Shape 139"/>
          <p:cNvSpPr txBox="1"/>
          <p:nvPr>
            <p:ph idx="1" type="subTitle"/>
          </p:nvPr>
        </p:nvSpPr>
        <p:spPr>
          <a:xfrm>
            <a:off x="2223825" y="92150"/>
            <a:ext cx="4753800" cy="3827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Read the following extract from Act 4, scene 1 then answer the question that follows.</a:t>
            </a:r>
            <a:br>
              <a:rPr lang="en" sz="800"/>
            </a:br>
            <a:r>
              <a:rPr lang="en" sz="800"/>
              <a:t>At this point in the play, Beatrice and Benedick, despite being upset by Hero’s treatment, realise they love each other.</a:t>
            </a:r>
            <a:br>
              <a:rPr lang="en" sz="800"/>
            </a:br>
            <a:r>
              <a:rPr lang="en" sz="800"/>
              <a:t> BENEDICK</a:t>
            </a:r>
            <a:br>
              <a:rPr lang="en" sz="800"/>
            </a:br>
            <a:r>
              <a:rPr lang="en" sz="800"/>
              <a:t>Is there any way to show such friendship?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A very even way, but no such friend.</a:t>
            </a:r>
            <a:br>
              <a:rPr lang="en" sz="800"/>
            </a:br>
            <a:r>
              <a:rPr lang="en" sz="800"/>
              <a:t>BENEDICK</a:t>
            </a:r>
            <a:br>
              <a:rPr lang="en" sz="800"/>
            </a:br>
            <a:r>
              <a:rPr lang="en" sz="800"/>
              <a:t>May a man do it?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It is a man's office, but not yours.</a:t>
            </a:r>
            <a:br>
              <a:rPr lang="en" sz="800"/>
            </a:br>
            <a:r>
              <a:rPr lang="en" sz="800"/>
              <a:t>BENEDICK</a:t>
            </a:r>
            <a:br>
              <a:rPr lang="en" sz="800"/>
            </a:br>
            <a:r>
              <a:rPr lang="en" sz="800"/>
              <a:t>I do love nothing in the world so well as you: is</a:t>
            </a:r>
            <a:br>
              <a:rPr lang="en" sz="800"/>
            </a:br>
            <a:r>
              <a:rPr lang="en" sz="800"/>
              <a:t>not that strange?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As strange as the thing I know not. It were as</a:t>
            </a:r>
            <a:br>
              <a:rPr lang="en" sz="800"/>
            </a:br>
            <a:r>
              <a:rPr lang="en" sz="800"/>
              <a:t>possible for me to say I loved nothing so well as</a:t>
            </a:r>
            <a:br>
              <a:rPr lang="en" sz="800"/>
            </a:br>
            <a:r>
              <a:rPr lang="en" sz="800"/>
              <a:t>you: but believe me not; and yet I lie not; I</a:t>
            </a:r>
            <a:br>
              <a:rPr lang="en" sz="800"/>
            </a:br>
            <a:r>
              <a:rPr lang="en" sz="800"/>
              <a:t>confess nothing, nor I deny nothing. I am sorry for my cousin.</a:t>
            </a:r>
            <a:br>
              <a:rPr lang="en" sz="800"/>
            </a:br>
            <a:r>
              <a:rPr lang="en" sz="800"/>
              <a:t>…</a:t>
            </a:r>
            <a:endParaRPr sz="8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I love thee.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Why, then, God forgive me!</a:t>
            </a:r>
            <a:br>
              <a:rPr lang="en" sz="800"/>
            </a:br>
            <a:r>
              <a:rPr lang="en" sz="800"/>
              <a:t>BENEDICK</a:t>
            </a:r>
            <a:br>
              <a:rPr lang="en" sz="800"/>
            </a:br>
            <a:r>
              <a:rPr lang="en" sz="800"/>
              <a:t>What offence, sweet Beatrice?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You have stayed me in a happy hour: I was about to</a:t>
            </a:r>
            <a:br>
              <a:rPr lang="en" sz="800"/>
            </a:br>
            <a:r>
              <a:rPr lang="en" sz="800"/>
              <a:t>protest I loved you.</a:t>
            </a:r>
            <a:br>
              <a:rPr lang="en" sz="800"/>
            </a:br>
            <a:r>
              <a:rPr lang="en" sz="800"/>
              <a:t>BENEDICK</a:t>
            </a:r>
            <a:br>
              <a:rPr lang="en" sz="800"/>
            </a:br>
            <a:r>
              <a:rPr lang="en" sz="800"/>
              <a:t>And do it with all thy heart.</a:t>
            </a:r>
            <a:br>
              <a:rPr lang="en" sz="800"/>
            </a:br>
            <a:endParaRPr b="0" i="0" sz="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ctrTitle"/>
          </p:nvPr>
        </p:nvSpPr>
        <p:spPr>
          <a:xfrm rot="-5400000">
            <a:off x="-1469975" y="1600700"/>
            <a:ext cx="4987800" cy="19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Starting with this conversation, explain how far you think Shakespeare presents Benedick as loving.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Write about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Benedick in this extract;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Benedick in the play as a whole.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30 marks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b="5313" l="30582" r="33783" t="18675"/>
          <a:stretch/>
        </p:blipFill>
        <p:spPr>
          <a:xfrm rot="-5400000">
            <a:off x="3031688" y="-964062"/>
            <a:ext cx="5152999" cy="7071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subTitle"/>
          </p:nvPr>
        </p:nvSpPr>
        <p:spPr>
          <a:xfrm>
            <a:off x="101500" y="893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PRIORITISE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 the three most important aspects the presentation of  appearance</a:t>
            </a:r>
            <a:r>
              <a:rPr lang="en" sz="1100"/>
              <a:t> vs reality 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here: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/>
          <p:nvPr>
            <p:ph idx="1" type="subTitle"/>
          </p:nvPr>
        </p:nvSpPr>
        <p:spPr>
          <a:xfrm>
            <a:off x="101500" y="26212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one way </a:t>
            </a:r>
            <a:r>
              <a:rPr lang="en" sz="1100"/>
              <a:t>Don Pedro and Leonato are similar and one way they are different.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 txBox="1"/>
          <p:nvPr>
            <p:ph idx="1" type="subTitle"/>
          </p:nvPr>
        </p:nvSpPr>
        <p:spPr>
          <a:xfrm>
            <a:off x="7054200" y="921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TRENDS AND PATTERNS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Analyse how a trend of pattern is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/>
          <p:nvPr>
            <p:ph idx="1" type="subTitle"/>
          </p:nvPr>
        </p:nvSpPr>
        <p:spPr>
          <a:xfrm>
            <a:off x="7054200" y="26240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KNOWLEDGE AND UNDERSTANDING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how </a:t>
            </a:r>
            <a:r>
              <a:rPr lang="en" sz="1100"/>
              <a:t>religious imagery and guilt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are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 txBox="1"/>
          <p:nvPr>
            <p:ph idx="1" type="subTitle"/>
          </p:nvPr>
        </p:nvSpPr>
        <p:spPr>
          <a:xfrm>
            <a:off x="2223825" y="3919450"/>
            <a:ext cx="4753800" cy="112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CATEGORISING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Leonato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shown to be </a:t>
            </a:r>
            <a:r>
              <a:rPr lang="en" sz="1100"/>
              <a:t>self-serving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Shakespeare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creates a sense of </a:t>
            </a:r>
            <a:r>
              <a:rPr lang="en" sz="1100"/>
              <a:t>justice here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/>
          <p:nvPr>
            <p:ph idx="1" type="subTitle"/>
          </p:nvPr>
        </p:nvSpPr>
        <p:spPr>
          <a:xfrm>
            <a:off x="2223825" y="92150"/>
            <a:ext cx="4753800" cy="374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Read the following extract from Act 5, scene 1 then answer the question that follows.</a:t>
            </a:r>
            <a:br>
              <a:rPr lang="en" sz="800"/>
            </a:br>
            <a:r>
              <a:rPr lang="en" sz="800"/>
              <a:t>At this point in the play, Leonato is trying to obtain some justice for his wronged daughter, Hero.</a:t>
            </a:r>
            <a:br>
              <a:rPr lang="en" sz="800"/>
            </a:br>
            <a:r>
              <a:rPr lang="en" sz="800"/>
              <a:t> DON PEDRO</a:t>
            </a:r>
            <a:br>
              <a:rPr lang="en" sz="800"/>
            </a:br>
            <a:r>
              <a:rPr lang="en" sz="800"/>
              <a:t>By my soul, nor I:</a:t>
            </a:r>
            <a:br>
              <a:rPr lang="en" sz="800"/>
            </a:br>
            <a:r>
              <a:rPr lang="en" sz="800"/>
              <a:t>And yet, to satisfy this good old man,</a:t>
            </a:r>
            <a:br>
              <a:rPr lang="en" sz="800"/>
            </a:br>
            <a:r>
              <a:rPr lang="en" sz="800"/>
              <a:t>I would bend under any heavy weight</a:t>
            </a:r>
            <a:br>
              <a:rPr lang="en" sz="800"/>
            </a:br>
            <a:r>
              <a:rPr lang="en" sz="800"/>
              <a:t>That he'll enjoin me to.</a:t>
            </a:r>
            <a:br>
              <a:rPr lang="en" sz="800"/>
            </a:br>
            <a:r>
              <a:rPr lang="en" sz="800"/>
              <a:t>LEONATO</a:t>
            </a:r>
            <a:br>
              <a:rPr lang="en" sz="800"/>
            </a:br>
            <a:r>
              <a:rPr lang="en" sz="800"/>
              <a:t>I cannot bid you bid my daughter live;</a:t>
            </a:r>
            <a:br>
              <a:rPr lang="en" sz="800"/>
            </a:br>
            <a:r>
              <a:rPr lang="en" sz="800"/>
              <a:t>That were impossible: but, I pray you both,</a:t>
            </a:r>
            <a:br>
              <a:rPr lang="en" sz="800"/>
            </a:br>
            <a:r>
              <a:rPr lang="en" sz="800"/>
              <a:t>Possess the people in Messina here</a:t>
            </a:r>
            <a:br>
              <a:rPr lang="en" sz="800"/>
            </a:br>
            <a:r>
              <a:rPr lang="en" sz="800"/>
              <a:t>How innocent she died; and if your love</a:t>
            </a:r>
            <a:br>
              <a:rPr lang="en" sz="800"/>
            </a:br>
            <a:r>
              <a:rPr lang="en" sz="800"/>
              <a:t>Can labour ought in sad invention,</a:t>
            </a:r>
            <a:br>
              <a:rPr lang="en" sz="800"/>
            </a:br>
            <a:r>
              <a:rPr lang="en" sz="800"/>
              <a:t>Hang her an epitaph upon her tomb</a:t>
            </a:r>
            <a:br>
              <a:rPr lang="en" sz="800"/>
            </a:br>
            <a:r>
              <a:rPr lang="en" sz="800"/>
              <a:t>And sing it to her bones, sing it to-night:</a:t>
            </a:r>
            <a:br>
              <a:rPr lang="en" sz="800"/>
            </a:br>
            <a:r>
              <a:rPr lang="en" sz="800"/>
              <a:t>To-morrow morning come you to my house,</a:t>
            </a:r>
            <a:br>
              <a:rPr lang="en" sz="800"/>
            </a:br>
            <a:r>
              <a:rPr lang="en" sz="800"/>
              <a:t>And since you could not be my son-in-law,</a:t>
            </a:r>
            <a:br>
              <a:rPr lang="en" sz="800"/>
            </a:br>
            <a:r>
              <a:rPr lang="en" sz="800"/>
              <a:t>Be yet my nephew: my brother hath a daughter,</a:t>
            </a:r>
            <a:br>
              <a:rPr lang="en" sz="800"/>
            </a:br>
            <a:r>
              <a:rPr lang="en" sz="800"/>
              <a:t>Almost the copy of my child that's dead,</a:t>
            </a:r>
            <a:br>
              <a:rPr lang="en" sz="800"/>
            </a:br>
            <a:r>
              <a:rPr lang="en" sz="800"/>
              <a:t>And she alone is heir to both of us:</a:t>
            </a:r>
            <a:br>
              <a:rPr lang="en" sz="800"/>
            </a:br>
            <a:r>
              <a:rPr lang="en" sz="800"/>
              <a:t>Give her the right you should have given her cousin,</a:t>
            </a:r>
            <a:br>
              <a:rPr lang="en" sz="800"/>
            </a:br>
            <a:r>
              <a:rPr lang="en" sz="800"/>
              <a:t>And so dies my revenge.</a:t>
            </a:r>
            <a:br>
              <a:rPr lang="en" sz="800"/>
            </a:br>
            <a:r>
              <a:rPr lang="en" sz="800"/>
              <a:t>…</a:t>
            </a:r>
            <a:endParaRPr sz="8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LEONATO</a:t>
            </a:r>
            <a:br>
              <a:rPr lang="en" sz="800"/>
            </a:br>
            <a:r>
              <a:rPr lang="en" sz="800"/>
              <a:t>To-morrow then I will expect your coming;</a:t>
            </a:r>
            <a:br>
              <a:rPr lang="en" sz="800"/>
            </a:br>
            <a:r>
              <a:rPr lang="en" sz="800"/>
              <a:t>To-night I take my leave. This naughty man</a:t>
            </a:r>
            <a:br>
              <a:rPr lang="en" sz="800"/>
            </a:br>
            <a:r>
              <a:rPr lang="en" sz="800"/>
              <a:t>Shall face to face be brought to Margaret,</a:t>
            </a:r>
            <a:br>
              <a:rPr lang="en" sz="800"/>
            </a:br>
            <a:r>
              <a:rPr lang="en" sz="800"/>
              <a:t>Who I believe was pack'd in all this wrong,</a:t>
            </a:r>
            <a:br>
              <a:rPr lang="en" sz="800"/>
            </a:br>
            <a:r>
              <a:rPr lang="en" sz="800"/>
              <a:t>Hired to it by your brother.</a:t>
            </a:r>
            <a:br>
              <a:rPr lang="en" sz="800"/>
            </a:br>
            <a:endParaRPr b="0" i="0" sz="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ctrTitle"/>
          </p:nvPr>
        </p:nvSpPr>
        <p:spPr>
          <a:xfrm rot="-5400000">
            <a:off x="-1469975" y="1600700"/>
            <a:ext cx="4987800" cy="19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Starting with this conversation, explain how far you think Shakespeare presents Leonato as distressed.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Write about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Leonato in this extract;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Leonato in the play as a whole.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20320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30 marks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 b="5313" l="30582" r="33783" t="18675"/>
          <a:stretch/>
        </p:blipFill>
        <p:spPr>
          <a:xfrm rot="-5400000">
            <a:off x="3031688" y="-964062"/>
            <a:ext cx="5152999" cy="7071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subTitle"/>
          </p:nvPr>
        </p:nvSpPr>
        <p:spPr>
          <a:xfrm>
            <a:off x="101500" y="893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PRIORITISE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 the three most important aspects the presentation of  </a:t>
            </a:r>
            <a:r>
              <a:rPr lang="en" sz="1100"/>
              <a:t>Elizabethan women here.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>
            <p:ph idx="1" type="subTitle"/>
          </p:nvPr>
        </p:nvSpPr>
        <p:spPr>
          <a:xfrm>
            <a:off x="101500" y="26212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one way </a:t>
            </a:r>
            <a:r>
              <a:rPr lang="en" sz="1100"/>
              <a:t>Hero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and B</a:t>
            </a:r>
            <a:r>
              <a:rPr lang="en" sz="1100"/>
              <a:t>eatrice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are similar and one way they are different.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>
            <p:ph idx="1" type="subTitle"/>
          </p:nvPr>
        </p:nvSpPr>
        <p:spPr>
          <a:xfrm>
            <a:off x="7054200" y="921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TRENDS AND PATTERNS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Analyse how a trend of pattern is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 txBox="1"/>
          <p:nvPr>
            <p:ph idx="1" type="subTitle"/>
          </p:nvPr>
        </p:nvSpPr>
        <p:spPr>
          <a:xfrm>
            <a:off x="7054200" y="26240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KNOWLEDGE AND UNDERSTANDING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how foil characters are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>
            <p:ph idx="1" type="subTitle"/>
          </p:nvPr>
        </p:nvSpPr>
        <p:spPr>
          <a:xfrm>
            <a:off x="2223825" y="3919450"/>
            <a:ext cx="4753800" cy="112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CATEGORISING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Hero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i</a:t>
            </a:r>
            <a:r>
              <a:rPr lang="en" sz="1100"/>
              <a:t>ntelligent here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Beatrice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shown to be </a:t>
            </a:r>
            <a:r>
              <a:rPr lang="en" sz="1100"/>
              <a:t>easily tricked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>
            <p:ph idx="1" type="subTitle"/>
          </p:nvPr>
        </p:nvSpPr>
        <p:spPr>
          <a:xfrm>
            <a:off x="2223825" y="92150"/>
            <a:ext cx="4753800" cy="374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Read the following extract from Act 3, scene 1 then answer the question that follows.</a:t>
            </a:r>
            <a:br>
              <a:rPr lang="en" sz="800"/>
            </a:br>
            <a:r>
              <a:rPr lang="en" sz="800"/>
              <a:t>At this point in the play, Hero is trying to trick Beatrice into believing Benedick loves her.</a:t>
            </a:r>
            <a:br>
              <a:rPr lang="en" sz="800"/>
            </a:br>
            <a:r>
              <a:rPr lang="en" sz="800"/>
              <a:t> URSULA</a:t>
            </a:r>
            <a:br>
              <a:rPr lang="en" sz="800"/>
            </a:br>
            <a:r>
              <a:rPr lang="en" sz="800"/>
              <a:t>O, do not do your cousin such a wrong.</a:t>
            </a:r>
            <a:br>
              <a:rPr lang="en" sz="800"/>
            </a:br>
            <a:r>
              <a:rPr lang="en" sz="800"/>
              <a:t>She cannot be so much without true judgment--</a:t>
            </a:r>
            <a:br>
              <a:rPr lang="en" sz="800"/>
            </a:br>
            <a:r>
              <a:rPr lang="en" sz="800"/>
              <a:t>Having so swift and excellent a wit</a:t>
            </a:r>
            <a:br>
              <a:rPr lang="en" sz="800"/>
            </a:br>
            <a:r>
              <a:rPr lang="en" sz="800"/>
              <a:t>As she is prized to have--as to refuse</a:t>
            </a:r>
            <a:br>
              <a:rPr lang="en" sz="800"/>
            </a:br>
            <a:r>
              <a:rPr lang="en" sz="800"/>
              <a:t>So rare a gentleman as Signior Benedick.</a:t>
            </a:r>
            <a:br>
              <a:rPr lang="en" sz="800"/>
            </a:br>
            <a:r>
              <a:rPr lang="en" sz="800"/>
              <a:t>HERO</a:t>
            </a:r>
            <a:br>
              <a:rPr lang="en" sz="800"/>
            </a:br>
            <a:r>
              <a:rPr lang="en" sz="800"/>
              <a:t>He is the only man of Italy.</a:t>
            </a:r>
            <a:br>
              <a:rPr lang="en" sz="800"/>
            </a:br>
            <a:r>
              <a:rPr lang="en" sz="800"/>
              <a:t>Always excepted my dear Claudio.</a:t>
            </a:r>
            <a:br>
              <a:rPr lang="en" sz="800"/>
            </a:br>
            <a:r>
              <a:rPr lang="en" sz="800"/>
              <a:t>URSULA</a:t>
            </a:r>
            <a:br>
              <a:rPr lang="en" sz="800"/>
            </a:br>
            <a:r>
              <a:rPr lang="en" sz="800"/>
              <a:t>I pray you, be not angry with me, madam,</a:t>
            </a:r>
            <a:br>
              <a:rPr lang="en" sz="800"/>
            </a:br>
            <a:r>
              <a:rPr lang="en" sz="800"/>
              <a:t>Speaking my fancy: Signior Benedick,</a:t>
            </a:r>
            <a:br>
              <a:rPr lang="en" sz="800"/>
            </a:br>
            <a:r>
              <a:rPr lang="en" sz="800"/>
              <a:t>For shape, for bearing, argument and valour,</a:t>
            </a:r>
            <a:br>
              <a:rPr lang="en" sz="800"/>
            </a:br>
            <a:r>
              <a:rPr lang="en" sz="800"/>
              <a:t>Goes foremost in report through Italy.</a:t>
            </a:r>
            <a:br>
              <a:rPr lang="en" sz="800"/>
            </a:br>
            <a:r>
              <a:rPr lang="en" sz="800"/>
              <a:t>HERO</a:t>
            </a:r>
            <a:br>
              <a:rPr lang="en" sz="800"/>
            </a:br>
            <a:r>
              <a:rPr lang="en" sz="800"/>
              <a:t>Indeed, he hath an excellent good name.</a:t>
            </a:r>
            <a:br>
              <a:rPr lang="en" sz="800"/>
            </a:br>
            <a:r>
              <a:rPr lang="en" sz="800"/>
              <a:t>URSULA</a:t>
            </a:r>
            <a:br>
              <a:rPr lang="en" sz="800"/>
            </a:br>
            <a:r>
              <a:rPr lang="en" sz="800"/>
              <a:t>His excellence did earn it, ere he had it.</a:t>
            </a:r>
            <a:br>
              <a:rPr lang="en" sz="800"/>
            </a:br>
            <a:r>
              <a:rPr lang="en" sz="800"/>
              <a:t>When are you married, madam?</a:t>
            </a:r>
            <a:br>
              <a:rPr lang="en" sz="800"/>
            </a:br>
            <a:r>
              <a:rPr lang="en" sz="800"/>
              <a:t>…</a:t>
            </a:r>
            <a:endParaRPr sz="8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br>
              <a:rPr lang="en" sz="800"/>
            </a:br>
            <a:r>
              <a:rPr lang="en" sz="800"/>
              <a:t>And, Benedick, love on; I will requite thee,</a:t>
            </a:r>
            <a:br>
              <a:rPr lang="en" sz="800"/>
            </a:br>
            <a:r>
              <a:rPr lang="en" sz="800"/>
              <a:t>Taming my wild heart to thy loving hand:</a:t>
            </a:r>
            <a:br>
              <a:rPr lang="en" sz="800"/>
            </a:br>
            <a:r>
              <a:rPr lang="en" sz="800"/>
              <a:t>If thou dost love, my kindness shall incite thee</a:t>
            </a:r>
            <a:br>
              <a:rPr lang="en" sz="800"/>
            </a:br>
            <a:r>
              <a:rPr lang="en" sz="800"/>
              <a:t>To bind our loves up in a holy band;</a:t>
            </a:r>
            <a:br>
              <a:rPr lang="en" sz="800"/>
            </a:br>
            <a:r>
              <a:rPr lang="en" sz="800"/>
              <a:t>For others say thou dost deserve, and I</a:t>
            </a:r>
            <a:br>
              <a:rPr lang="en" sz="800"/>
            </a:br>
            <a:r>
              <a:rPr lang="en" sz="800"/>
              <a:t>Believe it better than reportingly.</a:t>
            </a:r>
            <a:br>
              <a:rPr lang="en" sz="800"/>
            </a:b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ctrTitle"/>
          </p:nvPr>
        </p:nvSpPr>
        <p:spPr>
          <a:xfrm rot="-5400000">
            <a:off x="-1469975" y="1600700"/>
            <a:ext cx="4987800" cy="19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Starting with this conversation, explain how far you think Shakespeare presents Beatrice as easily tricked.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Write about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Beatrice in this extract;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Beatrice in the play as a whole.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20320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[30 marks]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5313" l="30582" r="33783" t="18675"/>
          <a:stretch/>
        </p:blipFill>
        <p:spPr>
          <a:xfrm rot="-5400000">
            <a:off x="3031688" y="-964062"/>
            <a:ext cx="5152999" cy="7071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subTitle"/>
          </p:nvPr>
        </p:nvSpPr>
        <p:spPr>
          <a:xfrm>
            <a:off x="101500" y="893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PRIORITISE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 the three most important aspects the presentation of  </a:t>
            </a:r>
            <a:r>
              <a:rPr lang="en" sz="1100"/>
              <a:t>expectation and ambition are presented here.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/>
          <p:nvPr>
            <p:ph idx="1" type="subTitle"/>
          </p:nvPr>
        </p:nvSpPr>
        <p:spPr>
          <a:xfrm>
            <a:off x="101500" y="26212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one way </a:t>
            </a:r>
            <a:r>
              <a:rPr lang="en" sz="1100"/>
              <a:t>Leonato is shown to be a good father and one way he is shown to be a bad father.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/>
          <p:nvPr>
            <p:ph idx="1" type="subTitle"/>
          </p:nvPr>
        </p:nvSpPr>
        <p:spPr>
          <a:xfrm>
            <a:off x="7054200" y="921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TRENDS AND PATTERNS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Analyse how a trend of pattern is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Shape 185"/>
          <p:cNvSpPr txBox="1"/>
          <p:nvPr>
            <p:ph idx="1" type="subTitle"/>
          </p:nvPr>
        </p:nvSpPr>
        <p:spPr>
          <a:xfrm>
            <a:off x="7054200" y="26240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KNOWLEDGE AND UNDERSTANDING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how </a:t>
            </a:r>
            <a:r>
              <a:rPr lang="en" sz="1100"/>
              <a:t>minor characters are used in this extract.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 txBox="1"/>
          <p:nvPr>
            <p:ph idx="1" type="subTitle"/>
          </p:nvPr>
        </p:nvSpPr>
        <p:spPr>
          <a:xfrm>
            <a:off x="2223825" y="3919450"/>
            <a:ext cx="4753800" cy="112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CATEGORISING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Friar Francis 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" sz="1100"/>
              <a:t> shown to be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influential 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Leonato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shown to be </a:t>
            </a:r>
            <a:r>
              <a:rPr lang="en" sz="1100"/>
              <a:t>foolish.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Shape 187"/>
          <p:cNvSpPr txBox="1"/>
          <p:nvPr>
            <p:ph idx="1" type="subTitle"/>
          </p:nvPr>
        </p:nvSpPr>
        <p:spPr>
          <a:xfrm>
            <a:off x="2223825" y="92150"/>
            <a:ext cx="4753800" cy="3827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Read the following extract from Act 4, scene 1 then answer the question that follows. At this point in the play, Hero has just been accused of </a:t>
            </a:r>
            <a:r>
              <a:rPr lang="en" sz="800"/>
              <a:t>infidelity</a:t>
            </a:r>
            <a:r>
              <a:rPr lang="en" sz="800"/>
              <a:t> and Leonato has </a:t>
            </a:r>
            <a:r>
              <a:rPr lang="en" sz="800"/>
              <a:t>disowned</a:t>
            </a:r>
            <a:r>
              <a:rPr lang="en" sz="800"/>
              <a:t> her.</a:t>
            </a:r>
            <a:br>
              <a:rPr lang="en" sz="800"/>
            </a:br>
            <a:r>
              <a:rPr lang="en" sz="800"/>
              <a:t>FRIAR FRANCIS</a:t>
            </a:r>
            <a:br>
              <a:rPr lang="en" sz="800"/>
            </a:br>
            <a:r>
              <a:rPr lang="en" sz="800"/>
              <a:t>Hear me a little;</a:t>
            </a:r>
            <a:br>
              <a:rPr lang="en" sz="800"/>
            </a:br>
            <a:r>
              <a:rPr lang="en" sz="800"/>
              <a:t>For I have only been silent so long</a:t>
            </a:r>
            <a:br>
              <a:rPr lang="en" sz="800"/>
            </a:br>
            <a:r>
              <a:rPr lang="en" sz="800"/>
              <a:t>And given way unto this course of fortune.</a:t>
            </a:r>
            <a:br>
              <a:rPr lang="en" sz="800"/>
            </a:br>
            <a:r>
              <a:rPr lang="en" sz="800"/>
              <a:t>By noting of the lady I have mark'd</a:t>
            </a:r>
            <a:br>
              <a:rPr lang="en" sz="800"/>
            </a:br>
            <a:r>
              <a:rPr lang="en" sz="800"/>
              <a:t>A thousand blushing apparitions</a:t>
            </a:r>
            <a:br>
              <a:rPr lang="en" sz="800"/>
            </a:br>
            <a:r>
              <a:rPr lang="en" sz="800"/>
              <a:t>To start into her face, a thousand innocent shames</a:t>
            </a:r>
            <a:br>
              <a:rPr lang="en" sz="800"/>
            </a:br>
            <a:r>
              <a:rPr lang="en" sz="800"/>
              <a:t>In angel whiteness beat away those blushes;</a:t>
            </a:r>
            <a:br>
              <a:rPr lang="en" sz="800"/>
            </a:br>
            <a:r>
              <a:rPr lang="en" sz="800"/>
              <a:t>And in her eye there hath appear'd a fire,</a:t>
            </a:r>
            <a:br>
              <a:rPr lang="en" sz="800"/>
            </a:br>
            <a:r>
              <a:rPr lang="en" sz="800"/>
              <a:t>To burn the errors that these princes hold</a:t>
            </a:r>
            <a:br>
              <a:rPr lang="en" sz="800"/>
            </a:br>
            <a:r>
              <a:rPr lang="en" sz="800"/>
              <a:t>Against her maiden truth. Call me a fool;</a:t>
            </a:r>
            <a:br>
              <a:rPr lang="en" sz="800"/>
            </a:br>
            <a:r>
              <a:rPr lang="en" sz="800"/>
              <a:t>Trust not my reading nor my observations,</a:t>
            </a:r>
            <a:br>
              <a:rPr lang="en" sz="800"/>
            </a:br>
            <a:r>
              <a:rPr lang="en" sz="800"/>
              <a:t>Which with experimental seal doth warrant</a:t>
            </a:r>
            <a:br>
              <a:rPr lang="en" sz="800"/>
            </a:br>
            <a:r>
              <a:rPr lang="en" sz="800"/>
              <a:t>The tenor of my book; trust not my age,</a:t>
            </a:r>
            <a:br>
              <a:rPr lang="en" sz="800"/>
            </a:br>
            <a:r>
              <a:rPr lang="en" sz="800"/>
              <a:t>My reverence, calling, nor divinity,</a:t>
            </a:r>
            <a:br>
              <a:rPr lang="en" sz="800"/>
            </a:br>
            <a:r>
              <a:rPr lang="en" sz="800"/>
              <a:t>If this sweet lady lie not guiltless here</a:t>
            </a:r>
            <a:br>
              <a:rPr lang="en" sz="800"/>
            </a:br>
            <a:r>
              <a:rPr lang="en" sz="800"/>
              <a:t>Under some biting error.</a:t>
            </a:r>
            <a:br>
              <a:rPr lang="en" sz="800"/>
            </a:br>
            <a:r>
              <a:rPr lang="en" sz="800"/>
              <a:t>LEONATO</a:t>
            </a:r>
            <a:br>
              <a:rPr lang="en" sz="800"/>
            </a:br>
            <a:r>
              <a:rPr lang="en" sz="800"/>
              <a:t>Friar, it cannot be.</a:t>
            </a:r>
            <a:br>
              <a:rPr lang="en" sz="800"/>
            </a:br>
            <a:r>
              <a:rPr lang="en" sz="800"/>
              <a:t>Thou seest that all the grace that she hath left</a:t>
            </a:r>
            <a:br>
              <a:rPr lang="en" sz="800"/>
            </a:br>
            <a:r>
              <a:rPr lang="en" sz="800"/>
              <a:t>Is that she will not add to her damnation</a:t>
            </a:r>
            <a:br>
              <a:rPr lang="en" sz="800"/>
            </a:br>
            <a:r>
              <a:rPr lang="en" sz="800"/>
              <a:t>A sin of perjury; she not denies it:</a:t>
            </a:r>
            <a:br>
              <a:rPr lang="en" sz="800"/>
            </a:br>
            <a:r>
              <a:rPr lang="en" sz="800"/>
              <a:t>Why seek'st thou then to cover with excuse</a:t>
            </a:r>
            <a:br>
              <a:rPr lang="en" sz="800"/>
            </a:br>
            <a:r>
              <a:rPr lang="en" sz="800"/>
              <a:t>That which appears in proper nakedness?</a:t>
            </a:r>
            <a:br>
              <a:rPr lang="en" sz="800"/>
            </a:br>
            <a:r>
              <a:rPr lang="en" sz="800"/>
              <a:t>FRIAR FRANCIS</a:t>
            </a:r>
            <a:br>
              <a:rPr lang="en" sz="800"/>
            </a:br>
            <a:r>
              <a:rPr lang="en" sz="800"/>
              <a:t>Lady, what man is he you are accused of?</a:t>
            </a:r>
            <a:br>
              <a:rPr lang="en" sz="800"/>
            </a:br>
            <a:r>
              <a:rPr lang="en" sz="800"/>
              <a:t>HERO</a:t>
            </a:r>
            <a:br>
              <a:rPr lang="en" sz="800"/>
            </a:br>
            <a:r>
              <a:rPr lang="en" sz="800"/>
              <a:t>They know that do accuse me; I know none.</a:t>
            </a:r>
            <a:br>
              <a:rPr lang="en" sz="800"/>
            </a:br>
            <a:br>
              <a:rPr lang="en" sz="800"/>
            </a:b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ctrTitle"/>
          </p:nvPr>
        </p:nvSpPr>
        <p:spPr>
          <a:xfrm rot="-5400000">
            <a:off x="-1469975" y="1600700"/>
            <a:ext cx="4987800" cy="19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Starting with this conversation, explain how far you think Shakespeare presents minor characters as the voice of reason.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Write about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Firar Francis in this extract;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minor characters in the play as a whole.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20320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[30 marks]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 b="5313" l="30584" r="33781" t="18675"/>
          <a:stretch/>
        </p:blipFill>
        <p:spPr>
          <a:xfrm rot="-5400000">
            <a:off x="3031688" y="-964062"/>
            <a:ext cx="5152999" cy="7071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ctrTitle"/>
          </p:nvPr>
        </p:nvSpPr>
        <p:spPr>
          <a:xfrm rot="-5400000">
            <a:off x="-1469975" y="1600700"/>
            <a:ext cx="4987800" cy="192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Starting with this conversation, explain how far you think Shakespeare presents Don John as villainous.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Write about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Don John in this extract;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Don John in the play as a whole</a:t>
            </a:r>
            <a:endParaRPr b="0" i="0" sz="5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3">
            <a:alphaModFix/>
          </a:blip>
          <a:srcRect b="5313" l="30582" r="33783" t="18675"/>
          <a:stretch/>
        </p:blipFill>
        <p:spPr>
          <a:xfrm rot="-5400000">
            <a:off x="3031688" y="-964062"/>
            <a:ext cx="5152999" cy="7071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subTitle"/>
          </p:nvPr>
        </p:nvSpPr>
        <p:spPr>
          <a:xfrm>
            <a:off x="101500" y="893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PRIORITISE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 the three most important aspects of </a:t>
            </a:r>
            <a:r>
              <a:rPr lang="en" sz="1100"/>
              <a:t>the presentation of gender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here: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x="101500" y="26212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one way </a:t>
            </a:r>
            <a:r>
              <a:rPr lang="en" sz="1100"/>
              <a:t>Beatrice and Leonato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are similar and one way they are different.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/>
          <p:nvPr>
            <p:ph idx="1" type="subTitle"/>
          </p:nvPr>
        </p:nvSpPr>
        <p:spPr>
          <a:xfrm>
            <a:off x="7054200" y="921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TRENDS AND PATTERNS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Analyse how a trend of pattern is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7054200" y="26240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KNOWLEDGE AND UNDERSTANDING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how </a:t>
            </a:r>
            <a:r>
              <a:rPr lang="en" sz="1100"/>
              <a:t>metaphor and wordplay are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used in this extract to create meaning.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2223825" y="3919450"/>
            <a:ext cx="4753800" cy="112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CATEGORISING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Beatrice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shown to be </a:t>
            </a:r>
            <a:r>
              <a:rPr lang="en" sz="1100"/>
              <a:t>clever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Benedick is shown to be a powerful figure.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x="2223825" y="92150"/>
            <a:ext cx="4753800" cy="374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Read the following extract from Act 1, scene 1  then answer the question that follows.</a:t>
            </a:r>
            <a:br>
              <a:rPr lang="en" sz="800"/>
            </a:br>
            <a:r>
              <a:rPr lang="en" sz="800"/>
              <a:t>At this point in the play, Leonarto is talking about Benedick’s return and his niece, Beatrice’s reaction to him.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He set up his bills here in Messina and challenged</a:t>
            </a:r>
            <a:br>
              <a:rPr lang="en" sz="800"/>
            </a:br>
            <a:r>
              <a:rPr lang="en" sz="800"/>
              <a:t>Cupid at the flight; and my uncle's fool, reading</a:t>
            </a:r>
            <a:br>
              <a:rPr lang="en" sz="800"/>
            </a:br>
            <a:r>
              <a:rPr lang="en" sz="800"/>
              <a:t>the challenge, subscribed for Cupid, and challenged</a:t>
            </a:r>
            <a:br>
              <a:rPr lang="en" sz="800"/>
            </a:br>
            <a:r>
              <a:rPr lang="en" sz="800"/>
              <a:t>him at the bird-bolt. I pray you, how many hath he</a:t>
            </a:r>
            <a:br>
              <a:rPr lang="en" sz="800"/>
            </a:br>
            <a:r>
              <a:rPr lang="en" sz="800"/>
              <a:t>killed and eaten in these wars? But how many hath</a:t>
            </a:r>
            <a:br>
              <a:rPr lang="en" sz="800"/>
            </a:br>
            <a:r>
              <a:rPr lang="en" sz="800"/>
              <a:t>he killed? for indeed I promised to eat all of his killing.</a:t>
            </a:r>
            <a:br>
              <a:rPr lang="en" sz="800"/>
            </a:br>
            <a:r>
              <a:rPr lang="en" sz="800"/>
              <a:t>LEONATO</a:t>
            </a:r>
            <a:br>
              <a:rPr lang="en" sz="800"/>
            </a:br>
            <a:r>
              <a:rPr lang="en" sz="800"/>
              <a:t>Faith, niece, you tax Signior Benedick too much;</a:t>
            </a:r>
            <a:br>
              <a:rPr lang="en" sz="800"/>
            </a:br>
            <a:r>
              <a:rPr lang="en" sz="800"/>
              <a:t>but he'll be meet with you, I doubt it not.</a:t>
            </a:r>
            <a:br>
              <a:rPr lang="en" sz="800"/>
            </a:br>
            <a:r>
              <a:rPr lang="en" sz="800"/>
              <a:t>Messenger</a:t>
            </a:r>
            <a:br>
              <a:rPr lang="en" sz="800"/>
            </a:br>
            <a:r>
              <a:rPr lang="en" sz="800"/>
              <a:t>He hath done good service, lady, in these wars.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You had musty victual, and he hath holp to eat it:</a:t>
            </a:r>
            <a:br>
              <a:rPr lang="en" sz="800"/>
            </a:br>
            <a:r>
              <a:rPr lang="en" sz="800"/>
              <a:t>he is a very valiant trencherman; he hath an</a:t>
            </a:r>
            <a:br>
              <a:rPr lang="en" sz="800"/>
            </a:br>
            <a:r>
              <a:rPr lang="en" sz="800"/>
              <a:t>excellent stomach.</a:t>
            </a:r>
            <a:br>
              <a:rPr lang="en" sz="800"/>
            </a:br>
            <a:r>
              <a:rPr lang="en" sz="800"/>
              <a:t>….</a:t>
            </a:r>
            <a:br>
              <a:rPr lang="en" sz="800"/>
            </a:br>
            <a:r>
              <a:rPr lang="en" sz="800"/>
              <a:t>honourable virtues.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It is so, indeed; he is no less than a stuffed man:</a:t>
            </a:r>
            <a:br>
              <a:rPr lang="en" sz="800"/>
            </a:br>
            <a:r>
              <a:rPr lang="en" sz="800"/>
              <a:t>but for the stuffing,--well, we are all mortal.</a:t>
            </a:r>
            <a:br>
              <a:rPr lang="en" sz="800"/>
            </a:br>
            <a:r>
              <a:rPr lang="en" sz="800"/>
              <a:t>LEONATO</a:t>
            </a:r>
            <a:br>
              <a:rPr lang="en" sz="800"/>
            </a:br>
            <a:r>
              <a:rPr lang="en" sz="800"/>
              <a:t>You must not, sir, mistake my niece. There is a</a:t>
            </a:r>
            <a:br>
              <a:rPr lang="en" sz="800"/>
            </a:br>
            <a:r>
              <a:rPr lang="en" sz="800"/>
              <a:t>kind of merry war betwixt Signior Benedick and her:</a:t>
            </a:r>
            <a:br>
              <a:rPr lang="en" sz="800"/>
            </a:br>
            <a:r>
              <a:rPr lang="en" sz="800"/>
              <a:t>they never meet but there's a skirmish of wit</a:t>
            </a:r>
            <a:br>
              <a:rPr lang="en" sz="800"/>
            </a:br>
            <a:r>
              <a:rPr lang="en" sz="800"/>
              <a:t>between them.</a:t>
            </a:r>
            <a:br>
              <a:rPr lang="en" sz="800"/>
            </a:b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 rot="-5400000">
            <a:off x="-1469975" y="1600700"/>
            <a:ext cx="4987800" cy="19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Starting with this conversation, explain how far you think Shakespeare presents Beatrice as witty.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Write about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Beatrice in this extract;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Beatrice in the play as a whole.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[30 marks]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b="5313" l="30582" r="33783" t="18675"/>
          <a:stretch/>
        </p:blipFill>
        <p:spPr>
          <a:xfrm rot="-5400000">
            <a:off x="3031688" y="-964062"/>
            <a:ext cx="5152999" cy="7071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subTitle"/>
          </p:nvPr>
        </p:nvSpPr>
        <p:spPr>
          <a:xfrm>
            <a:off x="101500" y="893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PRIORITISE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 the three most important aspects </a:t>
            </a:r>
            <a:r>
              <a:rPr lang="en" sz="1100"/>
              <a:t>deception here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101500" y="26212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one way </a:t>
            </a:r>
            <a:r>
              <a:rPr lang="en" sz="1100"/>
              <a:t>Don John and Don Pedro are similar and one way they are different.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7054200" y="921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TRENDS AND PATTERNS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Analyse how a trend of pattern is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7054200" y="26240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KNOWLEDGE AND UNDERSTANDING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how </a:t>
            </a:r>
            <a:r>
              <a:rPr lang="en" sz="1100"/>
              <a:t>rhetoric</a:t>
            </a:r>
            <a:r>
              <a:rPr lang="en" sz="1100"/>
              <a:t> is used as a tool of manipulation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2223825" y="3919450"/>
            <a:ext cx="4753800" cy="112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CATEGORISING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Claudio is shown to be easily manipulated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the historical context becomes clear here.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2223825" y="92150"/>
            <a:ext cx="4753800" cy="374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Read the following extract from Act 3, scene 2  then answer the question that follows.</a:t>
            </a:r>
            <a:br>
              <a:rPr lang="en" sz="800"/>
            </a:br>
            <a:r>
              <a:rPr lang="en" sz="800"/>
              <a:t>At this point in the play, Claudio is being tricked into believing Hero is deceiving him.</a:t>
            </a:r>
            <a:br>
              <a:rPr lang="en" sz="800"/>
            </a:br>
            <a:r>
              <a:rPr lang="en" sz="800"/>
              <a:t> DON JOHN</a:t>
            </a:r>
            <a:br>
              <a:rPr lang="en" sz="800"/>
            </a:br>
            <a:r>
              <a:rPr lang="en" sz="800"/>
              <a:t>I came hither to tell you; and, circumstances</a:t>
            </a:r>
            <a:br>
              <a:rPr lang="en" sz="800"/>
            </a:br>
            <a:r>
              <a:rPr lang="en" sz="800"/>
              <a:t>shortened, for she has been too long a talking of,</a:t>
            </a:r>
            <a:br>
              <a:rPr lang="en" sz="800"/>
            </a:br>
            <a:r>
              <a:rPr lang="en" sz="800"/>
              <a:t>the lady is disloyal.</a:t>
            </a:r>
            <a:br>
              <a:rPr lang="en" sz="800"/>
            </a:br>
            <a:r>
              <a:rPr lang="en" sz="800"/>
              <a:t>CLAUDIO</a:t>
            </a:r>
            <a:br>
              <a:rPr lang="en" sz="800"/>
            </a:br>
            <a:r>
              <a:rPr lang="en" sz="800"/>
              <a:t>Who, Hero?</a:t>
            </a:r>
            <a:br>
              <a:rPr lang="en" sz="800"/>
            </a:br>
            <a:r>
              <a:rPr lang="en" sz="800"/>
              <a:t>DON PEDRO</a:t>
            </a:r>
            <a:br>
              <a:rPr lang="en" sz="800"/>
            </a:br>
            <a:r>
              <a:rPr lang="en" sz="800"/>
              <a:t>Even she; Leonato's Hero, your Hero, every man's Hero:</a:t>
            </a:r>
            <a:br>
              <a:rPr lang="en" sz="800"/>
            </a:br>
            <a:r>
              <a:rPr lang="en" sz="800"/>
              <a:t>CLAUDIO</a:t>
            </a:r>
            <a:br>
              <a:rPr lang="en" sz="800"/>
            </a:br>
            <a:r>
              <a:rPr lang="en" sz="800"/>
              <a:t>Disloyal?</a:t>
            </a:r>
            <a:br>
              <a:rPr lang="en" sz="800"/>
            </a:br>
            <a:r>
              <a:rPr lang="en" sz="800"/>
              <a:t>DON JOHN</a:t>
            </a:r>
            <a:br>
              <a:rPr lang="en" sz="800"/>
            </a:br>
            <a:r>
              <a:rPr lang="en" sz="800"/>
              <a:t>The word is too good to paint out her wickedness; I</a:t>
            </a:r>
            <a:br>
              <a:rPr lang="en" sz="800"/>
            </a:br>
            <a:r>
              <a:rPr lang="en" sz="800"/>
              <a:t>could say she were worse: think you of a worse</a:t>
            </a:r>
            <a:br>
              <a:rPr lang="en" sz="800"/>
            </a:br>
            <a:r>
              <a:rPr lang="en" sz="800"/>
              <a:t>title, and I will fit her to it. Wonder not till</a:t>
            </a:r>
            <a:br>
              <a:rPr lang="en" sz="800"/>
            </a:br>
            <a:r>
              <a:rPr lang="en" sz="800"/>
              <a:t>further warrant: go but with me to-night, you shall</a:t>
            </a:r>
            <a:br>
              <a:rPr lang="en" sz="800"/>
            </a:br>
            <a:r>
              <a:rPr lang="en" sz="800"/>
              <a:t>see her chamber-window entered, even the night</a:t>
            </a:r>
            <a:br>
              <a:rPr lang="en" sz="800"/>
            </a:br>
            <a:r>
              <a:rPr lang="en" sz="800"/>
              <a:t>before her wedding-day: if you love her then,</a:t>
            </a:r>
            <a:br>
              <a:rPr lang="en" sz="800"/>
            </a:br>
            <a:r>
              <a:rPr lang="en" sz="800"/>
              <a:t>to-morrow wed her; but it would better fit your honour</a:t>
            </a:r>
            <a:br>
              <a:rPr lang="en" sz="800"/>
            </a:br>
            <a:r>
              <a:rPr lang="en" sz="800"/>
              <a:t>to change your mind.</a:t>
            </a:r>
            <a:br>
              <a:rPr lang="en" sz="800"/>
            </a:br>
            <a:r>
              <a:rPr lang="en" sz="800"/>
              <a:t>…..</a:t>
            </a:r>
            <a:br>
              <a:rPr lang="en" sz="800"/>
            </a:br>
            <a:r>
              <a:rPr lang="en" sz="800"/>
              <a:t>If you dare not trust that you see, confess not</a:t>
            </a:r>
            <a:br>
              <a:rPr lang="en" sz="800"/>
            </a:br>
            <a:r>
              <a:rPr lang="en" sz="800"/>
              <a:t>that you know: if you will follow me, I will show</a:t>
            </a:r>
            <a:br>
              <a:rPr lang="en" sz="800"/>
            </a:br>
            <a:r>
              <a:rPr lang="en" sz="800"/>
              <a:t>you enough; and when you have seen more and heard</a:t>
            </a:r>
            <a:br>
              <a:rPr lang="en" sz="800"/>
            </a:br>
            <a:r>
              <a:rPr lang="en" sz="800"/>
              <a:t>more, proceed accordingly.</a:t>
            </a:r>
            <a:br>
              <a:rPr lang="en" sz="800"/>
            </a:br>
            <a:r>
              <a:rPr lang="en" sz="800"/>
              <a:t>DON PEDRO</a:t>
            </a:r>
            <a:br>
              <a:rPr lang="en" sz="800"/>
            </a:br>
            <a:r>
              <a:rPr lang="en" sz="800"/>
              <a:t>And, as I wooed for thee to obtain her, I will join</a:t>
            </a:r>
            <a:br>
              <a:rPr lang="en" sz="800"/>
            </a:br>
            <a:r>
              <a:rPr lang="en" sz="800"/>
              <a:t>with thee to disgrace her.</a:t>
            </a:r>
            <a:br>
              <a:rPr lang="en" sz="800"/>
            </a:b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 rot="-5400000">
            <a:off x="-1469975" y="1600700"/>
            <a:ext cx="4987800" cy="19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Starting with this conversation, explain how far you think Shakespeare presents Claudio as susceptible and easily tricked.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Write about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Claudio in this extract;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Claudio in the play as a whole.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b="0" i="0" lang="en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30 marks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5313" l="30582" r="33783" t="18675"/>
          <a:stretch/>
        </p:blipFill>
        <p:spPr>
          <a:xfrm rot="-5400000">
            <a:off x="3031688" y="-964062"/>
            <a:ext cx="5152999" cy="7071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subTitle"/>
          </p:nvPr>
        </p:nvSpPr>
        <p:spPr>
          <a:xfrm>
            <a:off x="101500" y="893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PRIORITISE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 the three most important aspects of the presentation of </a:t>
            </a:r>
            <a:r>
              <a:rPr lang="en" sz="1100"/>
              <a:t>marriage.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101500" y="26212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one way </a:t>
            </a:r>
            <a:r>
              <a:rPr lang="en" sz="1100"/>
              <a:t>Beatrice 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" sz="1100"/>
              <a:t>Leonato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are similar and one way they are different.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7054200" y="921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TRENDS AND PATTERNS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Analyse how a trend of pattern is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x="7054200" y="26240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KNOWLEDGE AND UNDERSTANDING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how </a:t>
            </a:r>
            <a:r>
              <a:rPr lang="en" sz="1100"/>
              <a:t>Beatrice is shown to be equal to men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>
            <p:ph idx="1" type="subTitle"/>
          </p:nvPr>
        </p:nvSpPr>
        <p:spPr>
          <a:xfrm>
            <a:off x="2223825" y="3919450"/>
            <a:ext cx="4753800" cy="112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CATEGORISING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Leonato 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is shown to be </a:t>
            </a:r>
            <a:r>
              <a:rPr lang="en" sz="1100"/>
              <a:t>dismissive 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here.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social context is referred to here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>
            <p:ph idx="1" type="subTitle"/>
          </p:nvPr>
        </p:nvSpPr>
        <p:spPr>
          <a:xfrm>
            <a:off x="2223825" y="92150"/>
            <a:ext cx="4753800" cy="3740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Read the following extract from Act 2, scene 1 then answer the question that follows.</a:t>
            </a:r>
            <a:br>
              <a:rPr lang="en" sz="800"/>
            </a:br>
            <a:r>
              <a:rPr lang="en" sz="800"/>
              <a:t>At th</a:t>
            </a:r>
            <a:r>
              <a:rPr lang="en" sz="800"/>
              <a:t>i</a:t>
            </a:r>
            <a:r>
              <a:rPr lang="en" sz="800"/>
              <a:t>s point in the play, Beatrice is being criticised for her attitude to marriage.</a:t>
            </a:r>
            <a:br>
              <a:rPr lang="en" sz="800"/>
            </a:br>
            <a:r>
              <a:rPr lang="en" sz="800"/>
              <a:t> BEATRICE</a:t>
            </a:r>
            <a:br>
              <a:rPr lang="en" sz="800"/>
            </a:br>
            <a:r>
              <a:rPr lang="en" sz="800"/>
              <a:t>With a good leg and a good foot, uncle, and money</a:t>
            </a:r>
            <a:br>
              <a:rPr lang="en" sz="800"/>
            </a:br>
            <a:r>
              <a:rPr lang="en" sz="800"/>
              <a:t>enough in his purse, such a man would win any woman</a:t>
            </a:r>
            <a:br>
              <a:rPr lang="en" sz="800"/>
            </a:br>
            <a:r>
              <a:rPr lang="en" sz="800"/>
              <a:t>in the world, if a' could get her good-will.</a:t>
            </a:r>
            <a:br>
              <a:rPr lang="en" sz="800"/>
            </a:br>
            <a:r>
              <a:rPr lang="en" sz="800"/>
              <a:t>LEONATO</a:t>
            </a:r>
            <a:br>
              <a:rPr lang="en" sz="800"/>
            </a:br>
            <a:r>
              <a:rPr lang="en" sz="800"/>
              <a:t>By my troth, niece, thou wilt never get thee a</a:t>
            </a:r>
            <a:br>
              <a:rPr lang="en" sz="800"/>
            </a:br>
            <a:r>
              <a:rPr lang="en" sz="800"/>
              <a:t>husband, if thou be so shrewd of thy tongue.</a:t>
            </a:r>
            <a:br>
              <a:rPr lang="en" sz="800"/>
            </a:br>
            <a:r>
              <a:rPr lang="en" sz="800"/>
              <a:t>ANTONIO</a:t>
            </a:r>
            <a:br>
              <a:rPr lang="en" sz="800"/>
            </a:br>
            <a:r>
              <a:rPr lang="en" sz="800"/>
              <a:t>In faith, she's too curst.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Too curst is more than curst: I shall lessen God's</a:t>
            </a:r>
            <a:br>
              <a:rPr lang="en" sz="800"/>
            </a:br>
            <a:r>
              <a:rPr lang="en" sz="800"/>
              <a:t>sending that way; for it is said, 'God sends a curst</a:t>
            </a:r>
            <a:br>
              <a:rPr lang="en" sz="800"/>
            </a:br>
            <a:r>
              <a:rPr lang="en" sz="800"/>
              <a:t>cow short horns;' but to a cow too curst he sends none.</a:t>
            </a:r>
            <a:br>
              <a:rPr lang="en" sz="800"/>
            </a:br>
            <a:r>
              <a:rPr lang="en" sz="800"/>
              <a:t>….</a:t>
            </a:r>
            <a:endParaRPr sz="8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And evening. Lord, I could not endure a husband with a</a:t>
            </a:r>
            <a:br>
              <a:rPr lang="en" sz="800"/>
            </a:br>
            <a:r>
              <a:rPr lang="en" sz="800"/>
              <a:t>beard on his face: I had rather lie in the woollen.</a:t>
            </a:r>
            <a:br>
              <a:rPr lang="en" sz="800"/>
            </a:br>
            <a:r>
              <a:rPr lang="en" sz="800"/>
              <a:t>LEONATO</a:t>
            </a:r>
            <a:br>
              <a:rPr lang="en" sz="800"/>
            </a:br>
            <a:r>
              <a:rPr lang="en" sz="800"/>
              <a:t>You may light on a husband that hath no beard.</a:t>
            </a:r>
            <a:br>
              <a:rPr lang="en" sz="800"/>
            </a:br>
            <a:r>
              <a:rPr lang="en" sz="800"/>
              <a:t>BEATRICE</a:t>
            </a:r>
            <a:br>
              <a:rPr lang="en" sz="800"/>
            </a:br>
            <a:r>
              <a:rPr lang="en" sz="800"/>
              <a:t>What should I do with him? dress him in my apparel</a:t>
            </a:r>
            <a:br>
              <a:rPr lang="en" sz="800"/>
            </a:br>
            <a:r>
              <a:rPr lang="en" sz="800"/>
              <a:t>and make him my waiting-gentlewoman? He that hath a</a:t>
            </a:r>
            <a:br>
              <a:rPr lang="en" sz="800"/>
            </a:br>
            <a:r>
              <a:rPr lang="en" sz="800"/>
              <a:t>beard is more than a youth, and he that hath no</a:t>
            </a:r>
            <a:br>
              <a:rPr lang="en" sz="800"/>
            </a:br>
            <a:r>
              <a:rPr lang="en" sz="800"/>
              <a:t>beard is less than a man: and he that is more than</a:t>
            </a:r>
            <a:br>
              <a:rPr lang="en" sz="800"/>
            </a:br>
            <a:r>
              <a:rPr lang="en" sz="800"/>
              <a:t>a youth is not for me, and he that is less than a</a:t>
            </a:r>
            <a:br>
              <a:rPr lang="en" sz="800"/>
            </a:br>
            <a:r>
              <a:rPr lang="en" sz="800"/>
              <a:t>man, I am not for him: therefore, I will even take</a:t>
            </a:r>
            <a:br>
              <a:rPr lang="en" sz="800"/>
            </a:br>
            <a:r>
              <a:rPr lang="en" sz="800"/>
              <a:t>sixpence in earnest of the bear-ward, and lead his</a:t>
            </a:r>
            <a:br>
              <a:rPr lang="en" sz="800"/>
            </a:br>
            <a:r>
              <a:rPr lang="en" sz="800"/>
              <a:t>apes into hell.</a:t>
            </a:r>
            <a:br>
              <a:rPr lang="en" sz="800"/>
            </a:b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ctrTitle"/>
          </p:nvPr>
        </p:nvSpPr>
        <p:spPr>
          <a:xfrm rot="-5400000">
            <a:off x="-1469975" y="1600700"/>
            <a:ext cx="4987800" cy="192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Starting with this conversation, explain how far you think Shakespeare presents Beatrice as independent.</a:t>
            </a:r>
            <a:b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</a:b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Write about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Beatrice in this extract;</a:t>
            </a:r>
            <a:endParaRPr sz="1400"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-3175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PT Serif"/>
              <a:buChar char="●"/>
            </a:pPr>
            <a:r>
              <a:rPr lang="en" sz="1400">
                <a:highlight>
                  <a:srgbClr val="FFFFFF"/>
                </a:highlight>
                <a:latin typeface="PT Serif"/>
                <a:ea typeface="PT Serif"/>
                <a:cs typeface="PT Serif"/>
                <a:sym typeface="PT Serif"/>
              </a:rPr>
              <a:t>how Shakespeare presents Beatrice in the play as a whole.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  <a:p>
            <a:pPr indent="20320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en" sz="16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Times"/>
                <a:ea typeface="Times"/>
                <a:cs typeface="Times"/>
                <a:sym typeface="Times"/>
              </a:rPr>
              <a:t>[30 marks]</a:t>
            </a:r>
            <a:endParaRPr b="0" i="0" sz="1400" u="none" cap="none" strike="noStrike">
              <a:solidFill>
                <a:schemeClr val="dk1"/>
              </a:solidFill>
              <a:highlight>
                <a:srgbClr val="FFFFFF"/>
              </a:highlight>
              <a:latin typeface="PT Serif"/>
              <a:ea typeface="PT Serif"/>
              <a:cs typeface="PT Serif"/>
              <a:sym typeface="PT Serif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 b="5313" l="30582" r="33783" t="18675"/>
          <a:stretch/>
        </p:blipFill>
        <p:spPr>
          <a:xfrm rot="-5400000">
            <a:off x="3031688" y="-964062"/>
            <a:ext cx="5152999" cy="707162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subTitle"/>
          </p:nvPr>
        </p:nvSpPr>
        <p:spPr>
          <a:xfrm>
            <a:off x="101500" y="893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PRIORITISE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List the three most important aspects of the presentation of </a:t>
            </a:r>
            <a:r>
              <a:rPr lang="en" sz="1100"/>
              <a:t>villainy</a:t>
            </a:r>
            <a:r>
              <a:rPr lang="en" sz="1100"/>
              <a:t> is presented here.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 txBox="1"/>
          <p:nvPr>
            <p:ph idx="1" type="subTitle"/>
          </p:nvPr>
        </p:nvSpPr>
        <p:spPr>
          <a:xfrm>
            <a:off x="101500" y="262120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EXPLAIN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one way </a:t>
            </a:r>
            <a:r>
              <a:rPr lang="en" sz="1100"/>
              <a:t>Don John is shown to be an active villain and one way he is </a:t>
            </a:r>
            <a:r>
              <a:rPr lang="en" sz="1100"/>
              <a:t>shown</a:t>
            </a:r>
            <a:r>
              <a:rPr lang="en" sz="1100"/>
              <a:t> to be a victim of fate. 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 txBox="1"/>
          <p:nvPr>
            <p:ph idx="1" type="subTitle"/>
          </p:nvPr>
        </p:nvSpPr>
        <p:spPr>
          <a:xfrm>
            <a:off x="7054200" y="921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TRENDS AND PATTERNS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Analyse how a trend of pattern is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/>
          <p:nvPr>
            <p:ph idx="1" type="subTitle"/>
          </p:nvPr>
        </p:nvSpPr>
        <p:spPr>
          <a:xfrm>
            <a:off x="7054200" y="2624050"/>
            <a:ext cx="2025300" cy="2427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KNOWLEDGE AND UNDERSTANDING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State how </a:t>
            </a:r>
            <a:r>
              <a:rPr lang="en" sz="1100"/>
              <a:t>chaos and dramatic irony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are used in this extract.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>
            <p:ph idx="1" type="subTitle"/>
          </p:nvPr>
        </p:nvSpPr>
        <p:spPr>
          <a:xfrm>
            <a:off x="2223825" y="3919450"/>
            <a:ext cx="4753800" cy="112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1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CATEGORISING</a:t>
            </a:r>
            <a:endParaRPr b="1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Don John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shown to be </a:t>
            </a:r>
            <a:r>
              <a:rPr lang="en" sz="1100"/>
              <a:t>embracing his identity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Write down two ways that </a:t>
            </a:r>
            <a:r>
              <a:rPr lang="en" sz="1100"/>
              <a:t>Borachio</a:t>
            </a:r>
            <a:r>
              <a:rPr b="0" i="0" lang="en" sz="1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100"/>
              <a:t>is shown to be misogynistic here</a:t>
            </a:r>
            <a:endParaRPr b="0" i="0" sz="11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2223825" y="92150"/>
            <a:ext cx="4753800" cy="3827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Read the following extract from Act 2, scene 2 then answer the question that follows.</a:t>
            </a:r>
            <a:br>
              <a:rPr lang="en" sz="800"/>
            </a:br>
            <a:r>
              <a:rPr lang="en" sz="800"/>
              <a:t>At this point in the play, Don John is looking to cause trouble.</a:t>
            </a:r>
            <a:br>
              <a:rPr lang="en" sz="800"/>
            </a:br>
            <a:r>
              <a:rPr lang="en" sz="800"/>
              <a:t> DON JOHN</a:t>
            </a:r>
            <a:br>
              <a:rPr lang="en" sz="800"/>
            </a:br>
            <a:r>
              <a:rPr lang="en" sz="800"/>
              <a:t>Any bar, any cross, any impediment will be</a:t>
            </a:r>
            <a:br>
              <a:rPr lang="en" sz="800"/>
            </a:br>
            <a:r>
              <a:rPr lang="en" sz="800"/>
              <a:t>medicinable to me: I am sick in displeasure to him,</a:t>
            </a:r>
            <a:br>
              <a:rPr lang="en" sz="800"/>
            </a:br>
            <a:r>
              <a:rPr lang="en" sz="800"/>
              <a:t>and whatsoever comes athwart his affection ranges</a:t>
            </a:r>
            <a:br>
              <a:rPr lang="en" sz="800"/>
            </a:br>
            <a:r>
              <a:rPr lang="en" sz="800"/>
              <a:t>evenly with mine. How canst thou cross this marriage?</a:t>
            </a:r>
            <a:br>
              <a:rPr lang="en" sz="800"/>
            </a:br>
            <a:r>
              <a:rPr lang="en" sz="800"/>
              <a:t>BORACHIO</a:t>
            </a:r>
            <a:br>
              <a:rPr lang="en" sz="800"/>
            </a:br>
            <a:r>
              <a:rPr lang="en" sz="800"/>
              <a:t>Not honestly, my lord; but so covertly that no</a:t>
            </a:r>
            <a:br>
              <a:rPr lang="en" sz="800"/>
            </a:br>
            <a:r>
              <a:rPr lang="en" sz="800"/>
              <a:t>dishonesty shall appear in me.</a:t>
            </a:r>
            <a:br>
              <a:rPr lang="en" sz="800"/>
            </a:br>
            <a:r>
              <a:rPr lang="en" sz="800"/>
              <a:t>DON JOHN</a:t>
            </a:r>
            <a:br>
              <a:rPr lang="en" sz="800"/>
            </a:br>
            <a:r>
              <a:rPr lang="en" sz="800"/>
              <a:t>Show me briefly how.</a:t>
            </a:r>
            <a:br>
              <a:rPr lang="en" sz="800"/>
            </a:br>
            <a:r>
              <a:rPr lang="en" sz="800"/>
              <a:t>BORACHIO</a:t>
            </a:r>
            <a:br>
              <a:rPr lang="en" sz="800"/>
            </a:br>
            <a:r>
              <a:rPr lang="en" sz="800"/>
              <a:t>I think I told your lordship a year since, how much</a:t>
            </a:r>
            <a:br>
              <a:rPr lang="en" sz="800"/>
            </a:br>
            <a:r>
              <a:rPr lang="en" sz="800"/>
              <a:t>I am in the favour of Margaret, the waiting</a:t>
            </a:r>
            <a:br>
              <a:rPr lang="en" sz="800"/>
            </a:br>
            <a:r>
              <a:rPr lang="en" sz="800"/>
              <a:t>gentlewoman to Hero.</a:t>
            </a:r>
            <a:br>
              <a:rPr lang="en" sz="800"/>
            </a:br>
            <a:r>
              <a:rPr lang="en" sz="800"/>
              <a:t>DON JOHN</a:t>
            </a:r>
            <a:br>
              <a:rPr lang="en" sz="800"/>
            </a:br>
            <a:r>
              <a:rPr lang="en" sz="800"/>
              <a:t>I remember.</a:t>
            </a:r>
            <a:br>
              <a:rPr lang="en" sz="800"/>
            </a:br>
            <a:r>
              <a:rPr lang="en" sz="800"/>
              <a:t>BORACHIO</a:t>
            </a:r>
            <a:br>
              <a:rPr lang="en" sz="800"/>
            </a:br>
            <a:r>
              <a:rPr lang="en" sz="800"/>
              <a:t>I can, at any unseasonable instant of the night,</a:t>
            </a:r>
            <a:br>
              <a:rPr lang="en" sz="800"/>
            </a:br>
            <a:r>
              <a:rPr lang="en" sz="800"/>
              <a:t>appoint her to look out at her lady's chamber window.</a:t>
            </a:r>
            <a:br>
              <a:rPr lang="en" sz="800"/>
            </a:br>
            <a:r>
              <a:rPr lang="en" sz="800"/>
              <a:t>…</a:t>
            </a:r>
            <a:endParaRPr sz="800"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en" sz="800"/>
              <a:t>DON JOHN</a:t>
            </a:r>
            <a:br>
              <a:rPr lang="en" sz="800"/>
            </a:br>
            <a:r>
              <a:rPr lang="en" sz="800"/>
              <a:t>What proof shall I make of that?</a:t>
            </a:r>
            <a:br>
              <a:rPr lang="en" sz="800"/>
            </a:br>
            <a:r>
              <a:rPr lang="en" sz="800"/>
              <a:t>BORACHIO</a:t>
            </a:r>
            <a:br>
              <a:rPr lang="en" sz="800"/>
            </a:br>
            <a:r>
              <a:rPr lang="en" sz="800"/>
              <a:t>Proof enough to misuse the prince, to vex Claudio,</a:t>
            </a:r>
            <a:br>
              <a:rPr lang="en" sz="800"/>
            </a:br>
            <a:r>
              <a:rPr lang="en" sz="800"/>
              <a:t>to undo Hero and kill Leonato. Look you for any</a:t>
            </a:r>
            <a:br>
              <a:rPr lang="en" sz="800"/>
            </a:br>
            <a:r>
              <a:rPr lang="en" sz="800"/>
              <a:t>other issue?</a:t>
            </a:r>
            <a:br>
              <a:rPr lang="en" sz="800"/>
            </a:br>
            <a:r>
              <a:rPr lang="en" sz="800"/>
              <a:t>DON JOHN</a:t>
            </a:r>
            <a:br>
              <a:rPr lang="en" sz="800"/>
            </a:br>
            <a:r>
              <a:rPr lang="en" sz="800"/>
              <a:t>Only to despite them, I will endeavour any thing.</a:t>
            </a:r>
            <a:br>
              <a:rPr lang="en" sz="800"/>
            </a:br>
            <a:r>
              <a:rPr lang="en" sz="800"/>
              <a:t> </a:t>
            </a:r>
            <a:br>
              <a:rPr b="0" i="0" lang="en" sz="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