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8" r:id="rId3"/>
    <p:sldId id="257" r:id="rId4"/>
    <p:sldId id="263" r:id="rId5"/>
    <p:sldId id="264" r:id="rId6"/>
    <p:sldId id="259" r:id="rId7"/>
    <p:sldId id="260" r:id="rId8"/>
    <p:sldId id="266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645" autoAdjust="0"/>
  </p:normalViewPr>
  <p:slideViewPr>
    <p:cSldViewPr>
      <p:cViewPr>
        <p:scale>
          <a:sx n="70" d="100"/>
          <a:sy n="70" d="100"/>
        </p:scale>
        <p:origin x="-114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BF22E-5528-4765-8363-40DBB48A48AE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B959-BF84-43E6-B5B0-151EB0995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5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2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2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2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2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2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2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2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5CE78-18FE-41A1-85C2-3F925863A8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2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3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0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3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2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0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A3AB-599C-43E9-9C71-1BF54AF7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8024-7A7F-4D20-A970-615FB411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1.jpeg"/><Relationship Id="rId4" Type="http://schemas.openxmlformats.org/officeDocument/2006/relationships/image" Target="../media/image35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893" y="13090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Chemistry Revision </a:t>
            </a:r>
            <a:br>
              <a:rPr lang="en-GB" sz="6000" dirty="0" smtClean="0"/>
            </a:br>
            <a:r>
              <a:rPr lang="en-GB" dirty="0" smtClean="0"/>
              <a:t>AQA </a:t>
            </a:r>
            <a:r>
              <a:rPr lang="en-GB" dirty="0" smtClean="0"/>
              <a:t>Trilogy</a:t>
            </a:r>
            <a:br>
              <a:rPr lang="en-GB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Use your PLC to identify which topic you need to revise &amp; complete the relevant task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212976"/>
            <a:ext cx="684076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 smtClean="0"/>
              <a:t>C1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Atomic </a:t>
            </a:r>
            <a:r>
              <a:rPr lang="en-GB" sz="2400" dirty="0">
                <a:solidFill>
                  <a:sysClr val="windowText" lastClr="000000"/>
                </a:solidFill>
              </a:rPr>
              <a:t>Structure and the Periodic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Table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ysClr val="windowText" lastClr="000000"/>
                </a:solidFill>
              </a:rPr>
              <a:t>C2 Bonding</a:t>
            </a:r>
            <a:r>
              <a:rPr lang="en-GB" sz="2400" dirty="0">
                <a:solidFill>
                  <a:sysClr val="windowText" lastClr="000000"/>
                </a:solidFill>
              </a:rPr>
              <a:t>, structure and the properties of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matter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ysClr val="windowText" lastClr="000000"/>
                </a:solidFill>
              </a:rPr>
              <a:t>C3 Quantitative Chemistry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ysClr val="windowText" lastClr="000000"/>
                </a:solidFill>
              </a:rPr>
              <a:t>C4 Chemical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changes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ysClr val="windowText" lastClr="000000"/>
                </a:solidFill>
              </a:rPr>
              <a:t>C5 Energy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changes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Oakgrov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9144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641" y="6444044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Assessment – Paper 3: Chemistry 1 (70 marks -16.7% of GCSE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02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4" y="1412776"/>
            <a:ext cx="876918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The Periodic Table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421447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76722"/>
              </p:ext>
            </p:extLst>
          </p:nvPr>
        </p:nvGraphicFramePr>
        <p:xfrm>
          <a:off x="0" y="0"/>
          <a:ext cx="9144000" cy="686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8851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C1 Atomic Structure and the Periodic Table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AQA Trilogy</a:t>
                      </a:r>
                    </a:p>
                    <a:p>
                      <a:pPr algn="l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Write the word equation for: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Burning magnesium in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air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Can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you write the balanced symbol equation?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Explain 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crystallisation as a separation technique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85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Define the following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terms: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Atom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Element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Compound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Mixture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Balance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the symbol equations below: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SO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 +   </a:t>
                      </a:r>
                      <a:r>
                        <a:rPr lang="en-GB" sz="1000" b="0" baseline="0" dirty="0" err="1" smtClean="0">
                          <a:solidFill>
                            <a:sysClr val="windowText" lastClr="000000"/>
                          </a:solidFill>
                        </a:rPr>
                        <a:t>NaOH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    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    Na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SO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  +    H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O</a:t>
                      </a:r>
                    </a:p>
                    <a:p>
                      <a:pPr algn="ctr"/>
                      <a:endParaRPr lang="en-GB" sz="10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en-GB" sz="10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Zn   +  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      </a:t>
                      </a:r>
                      <a:r>
                        <a:rPr lang="en-GB" sz="1000" b="0" baseline="0" dirty="0" err="1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ZnO</a:t>
                      </a:r>
                      <a:endParaRPr lang="en-GB" sz="10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en-GB" sz="10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en-GB" sz="10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CH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+     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       CO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+        H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O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Draw a diagram to illustrate chromatography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as a separation technique</a:t>
                      </a:r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Number of protons =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Number of neutrons =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Number of electrons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8534">
                <a:tc>
                  <a:txBody>
                    <a:bodyPr/>
                    <a:lstStyle/>
                    <a:p>
                      <a:r>
                        <a:rPr lang="en-GB" sz="1000" smtClean="0">
                          <a:solidFill>
                            <a:sysClr val="windowText" lastClr="000000"/>
                          </a:solidFill>
                        </a:rPr>
                        <a:t>Write</a:t>
                      </a:r>
                      <a:r>
                        <a:rPr lang="en-GB" sz="1000" baseline="0" smtClean="0">
                          <a:solidFill>
                            <a:sysClr val="windowText" lastClr="000000"/>
                          </a:solidFill>
                        </a:rPr>
                        <a:t> the symbols for the following elements: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smtClean="0">
                          <a:solidFill>
                            <a:sysClr val="windowText" lastClr="000000"/>
                          </a:solidFill>
                        </a:rPr>
                        <a:t>Oxygen                     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smtClean="0">
                          <a:solidFill>
                            <a:sysClr val="windowText" lastClr="000000"/>
                          </a:solidFill>
                        </a:rPr>
                        <a:t>Carbon                      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smtClean="0">
                          <a:solidFill>
                            <a:sysClr val="windowText" lastClr="000000"/>
                          </a:solidFill>
                        </a:rPr>
                        <a:t>Sodium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smtClean="0">
                          <a:solidFill>
                            <a:sysClr val="windowText" lastClr="000000"/>
                          </a:solidFill>
                        </a:rPr>
                        <a:t>Magnesium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smtClean="0">
                          <a:solidFill>
                            <a:sysClr val="windowText" lastClr="000000"/>
                          </a:solidFill>
                        </a:rPr>
                        <a:t>Chlorine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smtClean="0">
                          <a:solidFill>
                            <a:sysClr val="windowText" lastClr="000000"/>
                          </a:solidFill>
                        </a:rPr>
                        <a:t>Copper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smtClean="0">
                          <a:solidFill>
                            <a:sysClr val="windowText" lastClr="000000"/>
                          </a:solidFill>
                        </a:rPr>
                        <a:t>Explain simple</a:t>
                      </a:r>
                      <a:r>
                        <a:rPr lang="en-GB" sz="900" b="0" baseline="0" smtClean="0">
                          <a:solidFill>
                            <a:sysClr val="windowText" lastClr="000000"/>
                          </a:solidFill>
                        </a:rPr>
                        <a:t> distillation as a separation technique, shown in the diagram</a:t>
                      </a:r>
                      <a:endParaRPr lang="en-GB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Describe the difference between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the </a:t>
                      </a: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plum pudding and the nuclear 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model of an atom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24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Write the name of the compound: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CO</a:t>
                      </a:r>
                      <a:r>
                        <a:rPr lang="en-GB" sz="10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r>
                        <a:rPr lang="en-GB" sz="10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sz="1000" baseline="0" dirty="0" err="1" smtClean="0">
                          <a:solidFill>
                            <a:sysClr val="windowText" lastClr="000000"/>
                          </a:solidFill>
                        </a:rPr>
                        <a:t>NaCl</a:t>
                      </a: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CuSO</a:t>
                      </a:r>
                      <a:r>
                        <a:rPr lang="en-GB" sz="1000" baseline="-25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  <a:p>
                      <a:pPr marL="0" indent="0">
                        <a:buNone/>
                      </a:pP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Explain fractional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distillation as a separation technique</a:t>
                      </a:r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Where in an atom are the neutrons and proton?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The number of protons = the number of_________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Atomic number is the number of _________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Mass number is the number of ________ + the number of _________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Isotopes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have a different number of ____________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91" y="188640"/>
            <a:ext cx="215541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28" y="1943543"/>
            <a:ext cx="1584176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3618"/>
            <a:ext cx="1994148" cy="39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1800200" cy="16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1129" y="3356992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Simple distillation</a:t>
            </a:r>
            <a:endParaRPr lang="en-GB" sz="9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36565"/>
            <a:ext cx="1465507" cy="1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8859" y="514238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fractional distillation</a:t>
            </a:r>
            <a:endParaRPr lang="en-GB" sz="900" dirty="0"/>
          </a:p>
        </p:txBody>
      </p:sp>
      <p:sp>
        <p:nvSpPr>
          <p:cNvPr id="3" name="AutoShape 6" descr="Image result for plum pudding atom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55" y="4621892"/>
            <a:ext cx="883543" cy="47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mage result for nuclear atom mod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48" y="4581128"/>
            <a:ext cx="592756" cy="5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867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C1 Atomic Structure and the Periodic Table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AQA Trilogy</a:t>
                      </a:r>
                    </a:p>
                    <a:p>
                      <a:pPr algn="l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In the periodic table,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the elements are arranged in order of their ___________ number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Elements in the same group, have the same number of ______________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Groups go ____________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Periods go ___________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When developing the periodic table, Why did </a:t>
                      </a:r>
                      <a:r>
                        <a:rPr lang="en-GB" sz="1000" b="0" baseline="0" dirty="0" err="1" smtClean="0">
                          <a:solidFill>
                            <a:sysClr val="windowText" lastClr="000000"/>
                          </a:solidFill>
                        </a:rPr>
                        <a:t>Medeleev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leave gaps?</a:t>
                      </a:r>
                    </a:p>
                    <a:p>
                      <a:pPr marL="0" indent="0"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Approximately how may elements are in the periodic table?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Properties of metals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4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Draw the electron structure for sodium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What is group 1 also known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as?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As you go down group 1, what                happens to the reactivity?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How many electrons are in the 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outer shell of a group 1 metal?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Delete as appropriate: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If you remove electrons from an atom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is becomes positive/ negative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If you add electrons to an atom it becomes positive/negative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Properties of non-metals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Draw the electron structure for chlorine</a:t>
                      </a: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What is group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7 also known as?</a:t>
                      </a:r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As you go down group 7, what                happens to the reactivity?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What happens to melting point 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and </a:t>
                      </a:r>
                    </a:p>
                    <a:p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boiling point as you go down the group?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How many electrons are in the </a:t>
                      </a: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outer shell of a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group 7 element?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What is an isotope?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To work out the relative atomic mass using the abundance of isotopes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we can use the following calculation: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 of isotope 1 × mass of isotope 1)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 of isotope 2 × mass of isotope 2)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100</a:t>
                      </a:r>
                      <a:endParaRPr lang="en-GB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Draw the electron structure for chlorine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What is group 0 also know as?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In group 0, how many electrons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 are in the outer shell?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How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is boiling point affected as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you go down the group?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Copper has two stable isotopes Cu-63 which has an abundance of 69.2% and Cu-65 which has an abundance of 30.8%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Calculate relative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atomic mass to 1dp.</a:t>
                      </a: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any sample of Chlorine 25% will be </a:t>
                      </a:r>
                      <a:r>
                        <a:rPr lang="en-GB" sz="10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r>
                        <a:rPr lang="en-GB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 and 75% </a:t>
                      </a:r>
                      <a:r>
                        <a:rPr lang="en-GB" sz="10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en-GB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Cl. Calculate the relative atomic mass to 1dp.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7244"/>
            <a:ext cx="1355515" cy="128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2949"/>
            <a:ext cx="576064" cy="89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28102"/>
            <a:ext cx="343963" cy="15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2438"/>
            <a:ext cx="338918" cy="15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73960"/>
            <a:ext cx="34612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2437"/>
            <a:ext cx="1381838" cy="13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" y="3948876"/>
            <a:ext cx="6000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" y="5445224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85161"/>
            <a:ext cx="1381838" cy="13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Image result for isot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13" y="4323102"/>
            <a:ext cx="1277479" cy="76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34" y="6443662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43662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4725144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431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C2 Bonding, structure and the properties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</a:rPr>
                        <a:t> of matter</a:t>
                      </a: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AQA Trilogy</a:t>
                      </a:r>
                    </a:p>
                    <a:p>
                      <a:pPr algn="l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Ionic bonding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Describe ionic bonding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What bonds together?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Covalent bonding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Describe covalent bonding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What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bonds together?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the dot and cross diagram to show the covalent bonding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in Nl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4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Define the following terms:</a:t>
                      </a:r>
                    </a:p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Ion</a:t>
                      </a:r>
                    </a:p>
                    <a:p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Electrostatic force</a:t>
                      </a:r>
                    </a:p>
                    <a:p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Polymer</a:t>
                      </a:r>
                    </a:p>
                    <a:p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Allotrope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Ionic bonding is represented with dot and cross diagrams 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Sodium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chloride is shown below: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Covalent bonding is represented with dot and cross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diagrams.</a:t>
                      </a: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The covalent bond between two hydrogen atoms is shown below:</a:t>
                      </a: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the dot and cross diagram to show the covalent bonding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in H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Write the charge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of the following atoms when they form ions: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Na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Mg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Cl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Br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Ca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the dot and cross diagram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for magnesium oxide (</a:t>
                      </a:r>
                      <a:r>
                        <a:rPr lang="en-GB" sz="1000" b="0" baseline="0" dirty="0" err="1" smtClean="0">
                          <a:solidFill>
                            <a:sysClr val="windowText" lastClr="000000"/>
                          </a:solidFill>
                        </a:rPr>
                        <a:t>MgO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the dot and cross diagram to show the covalent bonding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in Cl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the dot and cross diagram to show the covalent bonding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in CH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Give properties of ionic compounds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3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3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Draw the dot and cross diagram for magnesium chloride (MgCl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the dot and cross diagram to show the covalent bonding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in 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the dot and cross diagram to show the covalent bonding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in </a:t>
                      </a:r>
                      <a:r>
                        <a:rPr lang="en-GB" sz="1000" b="0" baseline="0" dirty="0" err="1" smtClean="0">
                          <a:solidFill>
                            <a:sysClr val="windowText" lastClr="000000"/>
                          </a:solidFill>
                        </a:rPr>
                        <a:t>HCl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51" y="2485263"/>
            <a:ext cx="2232248" cy="7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9811"/>
            <a:ext cx="1471811" cy="7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798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C2 Bonding, structure and the properties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</a:rPr>
                        <a:t> of matter</a:t>
                      </a: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AQA Trilogy</a:t>
                      </a:r>
                    </a:p>
                    <a:p>
                      <a:pPr algn="l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u="sng" dirty="0" smtClean="0">
                          <a:solidFill>
                            <a:sysClr val="windowText" lastClr="000000"/>
                          </a:solidFill>
                        </a:rPr>
                        <a:t>Diamond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Number of covalent bonds from each carbon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Melting point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is low / high / very high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Why doesn’t it conduct </a:t>
                      </a: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electricity?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Metallic bonding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Describe metallic bonding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What bonds together?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Metallic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bonding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4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There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are several ways to represent covalent bonds: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u="sng" dirty="0" smtClean="0">
                          <a:solidFill>
                            <a:sysClr val="windowText" lastClr="000000"/>
                          </a:solidFill>
                        </a:rPr>
                        <a:t>Graphite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Number of covalent bonds from each carbon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Melting point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is low / high / very high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Why does it conduct electricity?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Why are most metals: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solid at room temperature?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Good conductors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of electricity and heat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a diagram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to show why alloys are harder than pure metals</a:t>
                      </a:r>
                    </a:p>
                    <a:p>
                      <a:pPr algn="l"/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The repeating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unit of poly(</a:t>
                      </a:r>
                      <a:r>
                        <a:rPr lang="en-GB" sz="1000" baseline="0" dirty="0" err="1" smtClean="0">
                          <a:solidFill>
                            <a:sysClr val="windowText" lastClr="000000"/>
                          </a:solidFill>
                        </a:rPr>
                        <a:t>ethene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) is shown below. What is the molecular formula of poly(</a:t>
                      </a:r>
                      <a:r>
                        <a:rPr lang="en-GB" sz="1000" baseline="0" dirty="0" err="1" smtClean="0">
                          <a:solidFill>
                            <a:sysClr val="windowText" lastClr="000000"/>
                          </a:solidFill>
                        </a:rPr>
                        <a:t>ethene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Write about the uses of </a:t>
                      </a:r>
                    </a:p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Fullerenes like Bucky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balls </a:t>
                      </a: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and nanotubes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Draw a diagram to show why most metals are malleable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Predict the state of: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Bromine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at room temperature (25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Nitrogen at room temperature (25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Oxygen at – 220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The reason that most polymers are solid at room temperature is:</a:t>
                      </a:r>
                    </a:p>
                    <a:p>
                      <a:pPr marL="0" indent="0">
                        <a:buNone/>
                      </a:pP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Name the process: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Solid 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liquid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Liquid  gas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Gas  liquid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Liquid  solid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Draw particle diagrams to show a solid, liquid and a gas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     solid                 liquid                 gas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Ethanol melts at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-114</a:t>
                      </a:r>
                      <a:r>
                        <a:rPr lang="en-GB" sz="10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C and boils at 78</a:t>
                      </a:r>
                      <a:r>
                        <a:rPr lang="en-GB" sz="10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C. Predict the state at: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-150</a:t>
                      </a:r>
                      <a:r>
                        <a:rPr lang="en-GB" sz="10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r>
                        <a:rPr lang="en-GB" sz="10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  <a:r>
                        <a:rPr lang="en-GB" sz="10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100</a:t>
                      </a:r>
                      <a:r>
                        <a:rPr lang="en-GB" sz="10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332"/>
            <a:ext cx="103901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9" y="2642617"/>
            <a:ext cx="10048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63" y="2059739"/>
            <a:ext cx="584319" cy="40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5485"/>
            <a:ext cx="723486" cy="4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" y="4202471"/>
            <a:ext cx="814106" cy="8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80621"/>
            <a:ext cx="720080" cy="7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8735"/>
            <a:ext cx="909565" cy="49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73" y="3466901"/>
            <a:ext cx="631770" cy="61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6504" y="4428641"/>
            <a:ext cx="934800" cy="3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6278"/>
            <a:ext cx="2160240" cy="102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86" y="3466901"/>
            <a:ext cx="1848435" cy="6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008" y="5949280"/>
            <a:ext cx="720080" cy="6480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341671" y="5949280"/>
            <a:ext cx="720080" cy="6480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084168" y="5949280"/>
            <a:ext cx="720080" cy="6480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4725144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07" y="6443662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3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009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C3 Quantitative Chemistry</a:t>
                      </a:r>
                      <a:endParaRPr lang="en-GB" sz="18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AQA Trilogy</a:t>
                      </a:r>
                    </a:p>
                    <a:p>
                      <a:pPr algn="l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</a:rPr>
                        <a:t> magnesium burns, the mass increases. Explain why and write an equation</a:t>
                      </a:r>
                    </a:p>
                    <a:p>
                      <a:endParaRPr lang="en-GB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Write the equation for calculating the number of moles in a given mass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(You need to be able to rearrange this)</a:t>
                      </a: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What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is meant by the term limiting reactant?</a:t>
                      </a: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4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State what is meant by the law of conservation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of mass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</a:rPr>
                        <a:t> calcium carbonate thermally decomposes, the mass decreases. Explain why and write an equation</a:t>
                      </a:r>
                    </a:p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Calculate the number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of moles in:</a:t>
                      </a: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66g of carbon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28g of N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gas</a:t>
                      </a: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88g of CO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Calculate the mass of aluminium oxide formed when 135g of aluminium is burned in air</a:t>
                      </a:r>
                    </a:p>
                    <a:p>
                      <a:pPr algn="ctr"/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4Al + 3O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2Al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ysClr val="windowText" lastClr="000000"/>
                          </a:solidFill>
                        </a:rPr>
                        <a:t>Relative formula</a:t>
                      </a:r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</a:rPr>
                        <a:t> mass (M</a:t>
                      </a:r>
                      <a:r>
                        <a:rPr lang="en-GB" sz="900" baseline="-25000" dirty="0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</a:rPr>
                        <a:t>) is calculated by adding the relative atomic masses of the atoms in the compound. Calculate the M</a:t>
                      </a:r>
                      <a:r>
                        <a:rPr lang="en-GB" sz="900" baseline="-25000" dirty="0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</a:rPr>
                        <a:t> of the following compounds:</a:t>
                      </a: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CO</a:t>
                      </a:r>
                      <a:r>
                        <a:rPr lang="en-GB" sz="10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r>
                        <a:rPr lang="en-GB" sz="10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sz="1000" baseline="0" dirty="0" err="1" smtClean="0">
                          <a:solidFill>
                            <a:sysClr val="windowText" lastClr="000000"/>
                          </a:solidFill>
                        </a:rPr>
                        <a:t>NaCl</a:t>
                      </a: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CuSO</a:t>
                      </a:r>
                      <a:r>
                        <a:rPr lang="en-GB" sz="1000" baseline="-25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Using M</a:t>
                      </a:r>
                      <a:r>
                        <a:rPr lang="en-GB" sz="1000" baseline="-25000" dirty="0" smtClean="0"/>
                        <a:t>r</a:t>
                      </a:r>
                      <a:r>
                        <a:rPr lang="en-GB" sz="1000" dirty="0" smtClean="0"/>
                        <a:t> show that mass is conserved in the following reaction:</a:t>
                      </a:r>
                    </a:p>
                    <a:p>
                      <a:pPr algn="ctr"/>
                      <a:r>
                        <a:rPr lang="en-GB" sz="1000" dirty="0" smtClean="0"/>
                        <a:t>2Li + F</a:t>
                      </a:r>
                      <a:r>
                        <a:rPr lang="en-GB" sz="1000" baseline="-25000" dirty="0" smtClean="0"/>
                        <a:t>2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smtClean="0">
                          <a:sym typeface="Wingdings" panose="05000000000000000000" pitchFamily="2" charset="2"/>
                        </a:rPr>
                        <a:t> 2LiF</a:t>
                      </a:r>
                      <a:endParaRPr lang="en-GB" sz="1000" dirty="0" smtClean="0"/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Calculate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the mass of carbon in 4 moles of CO</a:t>
                      </a:r>
                      <a:r>
                        <a:rPr lang="en-GB" sz="1000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Write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the equation used to calculate concentration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(You need to be able to rearrange this)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Find the percentage of sodium in sodium carbonate (Na</a:t>
                      </a:r>
                      <a:r>
                        <a:rPr lang="en-GB" sz="10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CO</a:t>
                      </a:r>
                      <a:r>
                        <a:rPr lang="en-GB" sz="1000" baseline="-25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GB" sz="1000" baseline="-25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What is the symbol for moles?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What is the value of </a:t>
                      </a:r>
                      <a:r>
                        <a:rPr lang="en-GB" sz="1000" b="0" baseline="0" dirty="0" err="1" smtClean="0">
                          <a:solidFill>
                            <a:sysClr val="windowText" lastClr="000000"/>
                          </a:solidFill>
                        </a:rPr>
                        <a:t>Avagadro’s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constant?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The mass of 1 mole is = to the 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8.1g of zinc oxide reacts completely with 0.6g of carbon to form 2.2g of carbon dioxide and 6.5g of zinc. Write a balanced symbol equation (</a:t>
                      </a:r>
                      <a:r>
                        <a:rPr lang="en-GB" sz="900" b="0" baseline="0" dirty="0" err="1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GB" sz="900" b="0" baseline="-25000" dirty="0" err="1" smtClean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  <a:r>
                        <a:rPr lang="en-GB" sz="900" b="0" baseline="-25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C=12, O = 16 Zn = 65)</a:t>
                      </a:r>
                      <a:endParaRPr lang="en-GB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Calculate the concentration in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g/dm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of a solution of sodium chloride where 30g of sodium chloride is dissolved in 0.2dm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of water</a:t>
                      </a:r>
                      <a:endParaRPr lang="en-GB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30" y="4725144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30" y="6453336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87278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34" y="4715470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70039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90" y="6437582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mol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1124744"/>
            <a:ext cx="657384" cy="5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8177"/>
            <a:ext cx="558588" cy="48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016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C4 Chemical changes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AQA Trilogy</a:t>
                      </a:r>
                    </a:p>
                    <a:p>
                      <a:pPr algn="l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Delete as appropriate: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When metals react they form positive / negative ions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The more reactive a metal the more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/ less likely it is to form an ion</a:t>
                      </a:r>
                    </a:p>
                    <a:p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Aqueous solutions of alkalis contain hydrogen / hydroxide ions</a:t>
                      </a:r>
                    </a:p>
                    <a:p>
                      <a:endParaRPr lang="en-GB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Define the following key terms:</a:t>
                      </a: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Oxidation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Reduction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Redox reaction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Alkali 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Neutralisation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Define the following key terms: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Ore</a:t>
                      </a:r>
                    </a:p>
                    <a:p>
                      <a:pPr marL="0" indent="0">
                        <a:buNone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Displacement </a:t>
                      </a:r>
                    </a:p>
                    <a:p>
                      <a:pPr marL="0" indent="0">
                        <a:buNone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Electrolysis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ysClr val="windowText" lastClr="000000"/>
                          </a:solidFill>
                        </a:rPr>
                        <a:t>Metal</a:t>
                      </a:r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</a:rPr>
                        <a:t> + oxygen </a:t>
                      </a:r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Metal oxide</a:t>
                      </a:r>
                    </a:p>
                    <a:p>
                      <a:endParaRPr lang="en-GB" sz="90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Magnesium + oxygen  </a:t>
                      </a:r>
                    </a:p>
                    <a:p>
                      <a:endParaRPr lang="en-GB" sz="90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Zinc + oxygen  </a:t>
                      </a:r>
                    </a:p>
                    <a:p>
                      <a:endParaRPr lang="en-GB" sz="90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The above are oxidation reactions. Explain why</a:t>
                      </a:r>
                      <a:endParaRPr lang="en-GB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Reactive metal + water 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metal hydroxide + hydrogen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Lithium + water 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Potassium + water 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Calcium + water 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Less reactive metals won’t react with 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Metal +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acid 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salt + hydrogen</a:t>
                      </a:r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Magnesium +  hydrochloric acid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</a:p>
                    <a:p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Zinc + sulfuric acid </a:t>
                      </a:r>
                    </a:p>
                    <a:p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Iron + hydrochloric acid 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Metal oxide + acid  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salt + water</a:t>
                      </a: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Copper oxide + hydrochloric acid </a:t>
                      </a: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Zinc oxide + sulfuric acid  </a:t>
                      </a: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Magnesium oxide + nitric acid  </a:t>
                      </a:r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Acid</a:t>
                      </a:r>
                      <a:r>
                        <a:rPr lang="en-GB" sz="900" baseline="0" dirty="0" smtClean="0"/>
                        <a:t> + base 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 salt + water </a:t>
                      </a:r>
                    </a:p>
                    <a:p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Hydrochloric acid + sodium hydroxide </a:t>
                      </a:r>
                    </a:p>
                    <a:p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GB" sz="900" baseline="30000" dirty="0" smtClean="0"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900" baseline="-25000" dirty="0" smtClean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GB" sz="900" baseline="-25000" dirty="0" err="1" smtClean="0"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en-GB" sz="900" baseline="-25000" dirty="0" smtClean="0"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 + OH</a:t>
                      </a:r>
                      <a:r>
                        <a:rPr lang="en-GB" sz="900" baseline="30000" dirty="0" smtClean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GB" sz="900" baseline="-25000" dirty="0" smtClean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GB" sz="900" baseline="-25000" dirty="0" err="1" smtClean="0"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en-GB" sz="900" baseline="-25000" dirty="0" smtClean="0"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Metal carbonate + acid </a:t>
                      </a:r>
                      <a:r>
                        <a:rPr lang="en-GB" sz="900" dirty="0" smtClean="0">
                          <a:sym typeface="Wingdings" panose="05000000000000000000" pitchFamily="2" charset="2"/>
                        </a:rPr>
                        <a:t> salt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 + water + carbon dioxide</a:t>
                      </a:r>
                    </a:p>
                    <a:p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Calcium carbonate + hydrochloric acid </a:t>
                      </a:r>
                    </a:p>
                    <a:p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Copper carbonate + sulfuric acid  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 Metal hydroxide + acid </a:t>
                      </a: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salt + water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Lithium hydroxide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+ hydrochloric acid 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Sodium hydroxide + sulfuric acid 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Potassium hydroxide + nitric acid  </a:t>
                      </a:r>
                      <a:endParaRPr lang="en-GB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dirty="0" smtClean="0">
                          <a:solidFill>
                            <a:sysClr val="windowText" lastClr="000000"/>
                          </a:solidFill>
                        </a:rPr>
                        <a:t>RPA 8: Describe how to prepare 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dirty="0" smtClean="0">
                          <a:solidFill>
                            <a:sysClr val="windowText" lastClr="000000"/>
                          </a:solidFill>
                        </a:rPr>
                        <a:t>pure, dry sample of a soluble</a:t>
                      </a:r>
                      <a:r>
                        <a:rPr lang="en-GB" sz="900" b="1" u="sng" baseline="0" dirty="0" smtClean="0">
                          <a:solidFill>
                            <a:sysClr val="windowText" lastClr="000000"/>
                          </a:solidFill>
                        </a:rPr>
                        <a:t> salt</a:t>
                      </a:r>
                    </a:p>
                    <a:p>
                      <a:endParaRPr lang="en-GB" sz="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Name the salt produced when you use:</a:t>
                      </a:r>
                    </a:p>
                    <a:p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Hydrochloric acid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Sulfuric acid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Nitric acid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The pH</a:t>
                      </a:r>
                      <a:r>
                        <a:rPr lang="en-GB" sz="900" baseline="0" dirty="0" smtClean="0"/>
                        <a:t> scale goes from ___ to ___</a:t>
                      </a:r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baseline="0" dirty="0" smtClean="0"/>
                        <a:t>Numbers  of pH less than 7 are __________</a:t>
                      </a:r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baseline="0" dirty="0" smtClean="0"/>
                        <a:t>pH 7 is _________</a:t>
                      </a:r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baseline="0" dirty="0" smtClean="0"/>
                        <a:t>Numbers of pH above 7 are ___________</a:t>
                      </a:r>
                    </a:p>
                    <a:p>
                      <a:endParaRPr lang="en-GB" sz="900" baseline="0" dirty="0" smtClean="0"/>
                    </a:p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In</a:t>
                      </a:r>
                      <a:r>
                        <a:rPr lang="en-GB" sz="900" baseline="0" dirty="0" smtClean="0"/>
                        <a:t> relation to acids define the following terms: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900" baseline="0" dirty="0" smtClean="0"/>
                        <a:t>Dilute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900" baseline="0" dirty="0" smtClean="0"/>
                        <a:t>Concentrated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900" baseline="0" dirty="0" smtClean="0"/>
                        <a:t>Weak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900" baseline="0" dirty="0" smtClean="0"/>
                        <a:t>Strong</a:t>
                      </a:r>
                    </a:p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Write</a:t>
                      </a:r>
                      <a:r>
                        <a:rPr lang="en-GB" sz="900" baseline="0" dirty="0" smtClean="0"/>
                        <a:t> the symbols for:</a:t>
                      </a:r>
                    </a:p>
                    <a:p>
                      <a:r>
                        <a:rPr lang="en-GB" sz="900" baseline="0" dirty="0" smtClean="0"/>
                        <a:t>Hydrochloric acid</a:t>
                      </a:r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baseline="0" dirty="0" smtClean="0"/>
                        <a:t>Sulfuric acid</a:t>
                      </a:r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baseline="0" dirty="0" smtClean="0"/>
                        <a:t>Nitric acid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Image result for the pH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46162"/>
            <a:ext cx="1872208" cy="5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52" y="3429000"/>
            <a:ext cx="292652" cy="2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824" y="6188615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75756"/>
              </p:ext>
            </p:extLst>
          </p:nvPr>
        </p:nvGraphicFramePr>
        <p:xfrm>
          <a:off x="0" y="0"/>
          <a:ext cx="9144000" cy="688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8249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C4 Chemical changes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AQA Trilogy</a:t>
                      </a:r>
                    </a:p>
                    <a:p>
                      <a:pPr algn="l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Write the reactivity series below and add on the symbols for each element</a:t>
                      </a:r>
                    </a:p>
                    <a:p>
                      <a:pPr algn="l"/>
                      <a:endParaRPr lang="en-GB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Electrolysis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key terms:</a:t>
                      </a:r>
                    </a:p>
                    <a:p>
                      <a:pPr algn="l"/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Electrolyte</a:t>
                      </a: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Cathode</a:t>
                      </a: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Anode</a:t>
                      </a: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Inert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In the electrolysis of lead bromide:</a:t>
                      </a:r>
                    </a:p>
                    <a:p>
                      <a:pPr marL="0" indent="0" algn="l">
                        <a:buNone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What forms at the cathode?</a:t>
                      </a:r>
                    </a:p>
                    <a:p>
                      <a:pPr marL="0" indent="0" algn="l">
                        <a:buNone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What forms at the anode?</a:t>
                      </a:r>
                    </a:p>
                    <a:p>
                      <a:pPr marL="0" indent="0" algn="l">
                        <a:buNone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For electrolysis to occur the lead bromide must be solid/ molten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20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Unreactive metals such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 as _______ are found in the Earth as the metal itself.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More reactive metals such as ________ are found in __________</a:t>
                      </a:r>
                      <a:r>
                        <a:rPr lang="en-GB" sz="900" baseline="0" dirty="0" smtClean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Metals less reactive than carbon can be extracted using _________ with carbon.</a:t>
                      </a:r>
                      <a:endParaRPr lang="en-GB" sz="105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Where does carbon fit into the reactivity series?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Which metals can be extracted using carbon?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sng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Using electrolysis to extract aluminium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Why is aluminium oxide (bauxite) mixed with </a:t>
                      </a:r>
                      <a:r>
                        <a:rPr lang="en-GB" sz="900" b="0" baseline="0" dirty="0" err="1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cryolite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Why must the positive electrode (anode) be continually replaced?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What forms at the anode?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What forms at the cathode?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baseline="0" dirty="0" smtClean="0">
                        <a:solidFill>
                          <a:sysClr val="windowText" lastClr="000000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u="sng" baseline="0" dirty="0" smtClean="0">
                          <a:solidFill>
                            <a:sysClr val="windowText" lastClr="000000"/>
                          </a:solidFill>
                        </a:rPr>
                        <a:t>RPA 9: Electrolysis – investigate what happens when aqueous solutions are</a:t>
                      </a:r>
                    </a:p>
                    <a:p>
                      <a:pPr algn="l"/>
                      <a:r>
                        <a:rPr lang="en-GB" sz="900" b="1" u="sng" baseline="0" dirty="0" smtClean="0">
                          <a:solidFill>
                            <a:sysClr val="windowText" lastClr="000000"/>
                          </a:solidFill>
                        </a:rPr>
                        <a:t>Electrolysed.</a:t>
                      </a:r>
                    </a:p>
                    <a:p>
                      <a:pPr algn="l"/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In solutions that do not contain a halide ion (Cl</a:t>
                      </a:r>
                      <a:r>
                        <a:rPr lang="en-GB" sz="900" b="0" u="none" baseline="3000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,Br</a:t>
                      </a:r>
                      <a:r>
                        <a:rPr lang="en-GB" sz="900" b="0" u="none" baseline="3000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,I</a:t>
                      </a:r>
                      <a:r>
                        <a:rPr lang="en-GB" sz="900" b="0" u="none" baseline="3000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) Which gas is produced at the:</a:t>
                      </a:r>
                    </a:p>
                    <a:p>
                      <a:pPr algn="l"/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Anode</a:t>
                      </a:r>
                    </a:p>
                    <a:p>
                      <a:pPr algn="l"/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Cathode</a:t>
                      </a:r>
                    </a:p>
                    <a:p>
                      <a:pPr algn="l"/>
                      <a:endParaRPr lang="en-GB" sz="900" b="0" u="none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In solutions that contain a halide ion (Cl</a:t>
                      </a:r>
                      <a:r>
                        <a:rPr lang="en-GB" sz="900" b="0" u="none" baseline="3000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,Br</a:t>
                      </a:r>
                      <a:r>
                        <a:rPr lang="en-GB" sz="900" b="0" u="none" baseline="3000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,I</a:t>
                      </a:r>
                      <a:r>
                        <a:rPr lang="en-GB" sz="900" b="0" u="none" baseline="3000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) Which gas is produced at the:</a:t>
                      </a:r>
                    </a:p>
                    <a:p>
                      <a:pPr algn="l"/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Anode</a:t>
                      </a:r>
                    </a:p>
                    <a:p>
                      <a:pPr algn="l"/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Cathode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294"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Oxidation and reduction</a:t>
                      </a:r>
                    </a:p>
                    <a:p>
                      <a:pPr algn="l"/>
                      <a:endParaRPr lang="en-GB" sz="900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900" dirty="0" smtClean="0"/>
                        <a:t>O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900" dirty="0" smtClean="0"/>
                        <a:t>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900" dirty="0" smtClean="0"/>
                        <a:t>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900" dirty="0" smtClean="0"/>
                        <a:t>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900" dirty="0" smtClean="0"/>
                        <a:t>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900" dirty="0" smtClean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sng" dirty="0" smtClean="0"/>
                        <a:t>Redox reactions</a:t>
                      </a:r>
                    </a:p>
                    <a:p>
                      <a:pPr algn="l"/>
                      <a:r>
                        <a:rPr lang="en-GB" sz="900" dirty="0" smtClean="0"/>
                        <a:t>The</a:t>
                      </a:r>
                      <a:r>
                        <a:rPr lang="en-GB" sz="900" baseline="0" dirty="0" smtClean="0"/>
                        <a:t> ionic equation for iron reacting with dilute hydrochloric acid is shown below</a:t>
                      </a:r>
                      <a:endParaRPr lang="en-GB" sz="900" dirty="0" smtClean="0"/>
                    </a:p>
                    <a:p>
                      <a:pPr algn="ctr"/>
                      <a:r>
                        <a:rPr lang="en-GB" sz="1100" dirty="0" smtClean="0"/>
                        <a:t>Fe + 2H</a:t>
                      </a:r>
                      <a:r>
                        <a:rPr lang="en-GB" sz="1100" baseline="30000" dirty="0" smtClean="0"/>
                        <a:t>+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 2Fe</a:t>
                      </a:r>
                      <a:r>
                        <a:rPr lang="en-GB" sz="1100" baseline="30000" dirty="0" smtClean="0">
                          <a:sym typeface="Wingdings" panose="05000000000000000000" pitchFamily="2" charset="2"/>
                        </a:rPr>
                        <a:t>2+</a:t>
                      </a:r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 + H</a:t>
                      </a:r>
                      <a:r>
                        <a:rPr lang="en-GB" sz="1100" baseline="-25000" dirty="0" smtClean="0">
                          <a:sym typeface="Wingdings" panose="05000000000000000000" pitchFamily="2" charset="2"/>
                        </a:rPr>
                        <a:t>2</a:t>
                      </a:r>
                    </a:p>
                    <a:p>
                      <a:pPr algn="ctr"/>
                      <a:endParaRPr lang="en-GB" sz="1100" baseline="-25000" dirty="0" smtClean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Iron is oxidised / reduced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Fe-2e</a:t>
                      </a:r>
                      <a:r>
                        <a:rPr lang="en-GB" sz="1100" baseline="30000" dirty="0" smtClean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  Fe</a:t>
                      </a:r>
                      <a:r>
                        <a:rPr lang="en-GB" sz="1100" baseline="30000" dirty="0" smtClean="0">
                          <a:sym typeface="Wingdings" panose="05000000000000000000" pitchFamily="2" charset="2"/>
                        </a:rPr>
                        <a:t>2+</a:t>
                      </a:r>
                      <a:endParaRPr lang="en-GB" sz="1100" baseline="0" dirty="0" smtClean="0">
                        <a:sym typeface="Wingdings" panose="05000000000000000000" pitchFamily="2" charset="2"/>
                      </a:endParaRPr>
                    </a:p>
                    <a:p>
                      <a:pPr algn="l"/>
                      <a:endParaRPr lang="en-GB" sz="1100" baseline="0" dirty="0" smtClean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Hydrogen is oxidised / reduced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2H</a:t>
                      </a:r>
                      <a:r>
                        <a:rPr lang="en-GB" sz="1100" baseline="30000" dirty="0" smtClean="0"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 + 2e</a:t>
                      </a:r>
                      <a:r>
                        <a:rPr lang="en-GB" sz="1100" baseline="30000" dirty="0" smtClean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en-GB" sz="1100" baseline="0" dirty="0" smtClean="0">
                          <a:sym typeface="Wingdings" panose="05000000000000000000" pitchFamily="2" charset="2"/>
                        </a:rPr>
                        <a:t>  H</a:t>
                      </a:r>
                      <a:r>
                        <a:rPr lang="en-GB" sz="1100" baseline="-25000" dirty="0" smtClean="0">
                          <a:sym typeface="Wingdings" panose="05000000000000000000" pitchFamily="2" charset="2"/>
                        </a:rPr>
                        <a:t>2</a:t>
                      </a:r>
                      <a:endParaRPr lang="en-GB" sz="1100" baseline="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sng" baseline="0" dirty="0" smtClean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Using electrolysis to extract aluminium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An aqueous solution of</a:t>
                      </a:r>
                      <a:r>
                        <a:rPr lang="en-GB" sz="900" baseline="0" dirty="0" smtClean="0"/>
                        <a:t> CuCl</a:t>
                      </a:r>
                      <a:r>
                        <a:rPr lang="en-GB" sz="900" baseline="-25000" dirty="0" smtClean="0"/>
                        <a:t>2</a:t>
                      </a:r>
                      <a:r>
                        <a:rPr lang="en-GB" sz="900" baseline="0" dirty="0" smtClean="0"/>
                        <a:t> is electrolysed using inert electrodes. </a:t>
                      </a:r>
                    </a:p>
                    <a:p>
                      <a:pPr algn="l"/>
                      <a:r>
                        <a:rPr lang="en-GB" sz="900" baseline="0" dirty="0" smtClean="0"/>
                        <a:t>Write the </a:t>
                      </a:r>
                      <a:r>
                        <a:rPr lang="en-GB" sz="900" b="1" u="sng" baseline="0" dirty="0" smtClean="0"/>
                        <a:t>half equations</a:t>
                      </a:r>
                      <a:r>
                        <a:rPr lang="en-GB" sz="900" baseline="0" dirty="0" smtClean="0"/>
                        <a:t> for the</a:t>
                      </a:r>
                    </a:p>
                    <a:p>
                      <a:pPr algn="l"/>
                      <a:endParaRPr lang="en-GB" sz="900" baseline="0" dirty="0" smtClean="0"/>
                    </a:p>
                    <a:p>
                      <a:pPr algn="l"/>
                      <a:r>
                        <a:rPr lang="en-GB" sz="900" baseline="0" dirty="0" smtClean="0"/>
                        <a:t>anode </a:t>
                      </a:r>
                    </a:p>
                    <a:p>
                      <a:pPr algn="l"/>
                      <a:endParaRPr lang="en-GB" sz="900" baseline="0" dirty="0" smtClean="0"/>
                    </a:p>
                    <a:p>
                      <a:pPr algn="l"/>
                      <a:endParaRPr lang="en-GB" sz="900" baseline="0" dirty="0" smtClean="0"/>
                    </a:p>
                    <a:p>
                      <a:pPr algn="l"/>
                      <a:endParaRPr lang="en-GB" sz="900" baseline="0" dirty="0" smtClean="0"/>
                    </a:p>
                    <a:p>
                      <a:pPr algn="l"/>
                      <a:r>
                        <a:rPr lang="en-GB" sz="900" baseline="0" dirty="0" smtClean="0"/>
                        <a:t>cathode</a:t>
                      </a:r>
                      <a:endParaRPr lang="en-GB" sz="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7159">
                <a:tc>
                  <a:txBody>
                    <a:bodyPr/>
                    <a:lstStyle/>
                    <a:p>
                      <a:pPr algn="ctr"/>
                      <a:r>
                        <a:rPr lang="en-GB" sz="900" u="sng" dirty="0" smtClean="0"/>
                        <a:t>Oxidation or reduction</a:t>
                      </a:r>
                    </a:p>
                    <a:p>
                      <a:pPr algn="ctr"/>
                      <a:endParaRPr lang="en-GB" sz="900" dirty="0" smtClean="0"/>
                    </a:p>
                    <a:p>
                      <a:pPr algn="ctr"/>
                      <a:r>
                        <a:rPr lang="en-GB" sz="900" dirty="0" smtClean="0"/>
                        <a:t>Mg</a:t>
                      </a:r>
                      <a:r>
                        <a:rPr lang="en-GB" sz="900" baseline="0" dirty="0" smtClean="0"/>
                        <a:t> + O</a:t>
                      </a:r>
                      <a:r>
                        <a:rPr lang="en-GB" sz="900" baseline="-25000" dirty="0" smtClean="0"/>
                        <a:t>2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 2MgO</a:t>
                      </a:r>
                    </a:p>
                    <a:p>
                      <a:pPr algn="ctr"/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The magnesium is oxidised / reduced</a:t>
                      </a:r>
                    </a:p>
                    <a:p>
                      <a:pPr algn="ctr"/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2CuO + C  2Cu + CO</a:t>
                      </a:r>
                      <a:r>
                        <a:rPr lang="en-GB" sz="900" baseline="-25000" dirty="0" smtClean="0">
                          <a:sym typeface="Wingdings" panose="05000000000000000000" pitchFamily="2" charset="2"/>
                        </a:rPr>
                        <a:t>2</a:t>
                      </a:r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The copper is oxidised / reduced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sng" dirty="0" smtClean="0"/>
                        <a:t>Displacement</a:t>
                      </a:r>
                      <a:r>
                        <a:rPr lang="en-GB" sz="900" u="none" baseline="0" dirty="0" smtClean="0"/>
                        <a:t> </a:t>
                      </a:r>
                      <a:r>
                        <a:rPr lang="en-GB" sz="900" u="sng" dirty="0" smtClean="0"/>
                        <a:t>reactions</a:t>
                      </a:r>
                    </a:p>
                    <a:p>
                      <a:pPr algn="l"/>
                      <a:r>
                        <a:rPr lang="en-GB" sz="900" dirty="0" smtClean="0"/>
                        <a:t>More</a:t>
                      </a:r>
                      <a:r>
                        <a:rPr lang="en-GB" sz="900" baseline="0" dirty="0" smtClean="0"/>
                        <a:t> reactive metal will displace a less reactive metal</a:t>
                      </a:r>
                    </a:p>
                    <a:p>
                      <a:pPr algn="l"/>
                      <a:endParaRPr lang="en-GB" sz="900" baseline="0" dirty="0" smtClean="0"/>
                    </a:p>
                    <a:p>
                      <a:pPr algn="l"/>
                      <a:r>
                        <a:rPr lang="en-GB" sz="900" baseline="0" dirty="0" smtClean="0"/>
                        <a:t>Iron + copper </a:t>
                      </a:r>
                      <a:r>
                        <a:rPr lang="en-GB" sz="900" baseline="0" dirty="0" err="1" smtClean="0"/>
                        <a:t>sulfate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 </a:t>
                      </a:r>
                    </a:p>
                    <a:p>
                      <a:pPr algn="l"/>
                      <a:endParaRPr lang="en-GB" sz="900" dirty="0" smtClean="0"/>
                    </a:p>
                    <a:p>
                      <a:pPr algn="l"/>
                      <a:endParaRPr lang="en-GB" sz="900" dirty="0" smtClean="0"/>
                    </a:p>
                    <a:p>
                      <a:pPr algn="l"/>
                      <a:r>
                        <a:rPr lang="en-GB" sz="900" dirty="0" smtClean="0"/>
                        <a:t>Magnesium</a:t>
                      </a:r>
                      <a:r>
                        <a:rPr lang="en-GB" sz="900" baseline="0" dirty="0" smtClean="0"/>
                        <a:t> + zinc chloride 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pPr algn="l"/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algn="l"/>
                      <a:endParaRPr lang="en-GB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Iron + zinc </a:t>
                      </a:r>
                      <a:r>
                        <a:rPr lang="en-GB" sz="900" baseline="0" dirty="0" err="1" smtClean="0">
                          <a:sym typeface="Wingdings" panose="05000000000000000000" pitchFamily="2" charset="2"/>
                        </a:rPr>
                        <a:t>sulfate</a:t>
                      </a:r>
                      <a:r>
                        <a:rPr lang="en-GB" sz="900" baseline="0" dirty="0" smtClean="0">
                          <a:sym typeface="Wingdings" panose="05000000000000000000" pitchFamily="2" charset="2"/>
                        </a:rPr>
                        <a:t>  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Write the words for the compounds below: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dirty="0" err="1" smtClean="0"/>
                        <a:t>NaOH</a:t>
                      </a:r>
                      <a:endParaRPr lang="en-GB" sz="1000" dirty="0" smtClean="0"/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dirty="0" smtClean="0"/>
                        <a:t>CuCl</a:t>
                      </a:r>
                      <a:r>
                        <a:rPr lang="en-GB" sz="1000" baseline="-25000" dirty="0" smtClean="0"/>
                        <a:t>2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aseline="0" dirty="0" smtClean="0"/>
                        <a:t>KSO</a:t>
                      </a:r>
                      <a:r>
                        <a:rPr lang="en-GB" sz="1000" baseline="-25000" dirty="0" smtClean="0"/>
                        <a:t>4</a:t>
                      </a:r>
                      <a:endParaRPr lang="en-GB" sz="1000" baseline="0" dirty="0" smtClean="0"/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aseline="0" dirty="0" smtClean="0"/>
                        <a:t>CaCO</a:t>
                      </a:r>
                      <a:r>
                        <a:rPr lang="en-GB" sz="1000" baseline="-25000" dirty="0" smtClean="0"/>
                        <a:t>3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aseline="0" dirty="0" err="1" smtClean="0"/>
                        <a:t>MgO</a:t>
                      </a:r>
                      <a:endParaRPr lang="en-GB" sz="10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u="none" dirty="0" smtClean="0">
                          <a:solidFill>
                            <a:sysClr val="windowText" lastClr="000000"/>
                          </a:solidFill>
                        </a:rPr>
                        <a:t>Write</a:t>
                      </a: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 the words for the compounds below: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="0" u="none" baseline="0" dirty="0" err="1" smtClean="0">
                          <a:solidFill>
                            <a:sysClr val="windowText" lastClr="000000"/>
                          </a:solidFill>
                        </a:rPr>
                        <a:t>HCl</a:t>
                      </a:r>
                      <a:endParaRPr lang="en-GB" sz="1000" b="0" u="none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b="0" u="none" baseline="0" dirty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r>
                        <a:rPr lang="en-GB" sz="1000" b="0" u="none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="0" u="none" baseline="0" dirty="0" smtClean="0">
                          <a:solidFill>
                            <a:sysClr val="windowText" lastClr="000000"/>
                          </a:solidFill>
                        </a:rPr>
                        <a:t>SO</a:t>
                      </a:r>
                      <a:r>
                        <a:rPr lang="en-GB" sz="1000" b="0" u="none" baseline="-25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HNO</a:t>
                      </a:r>
                      <a:r>
                        <a:rPr lang="en-GB" sz="1000" baseline="-25000" dirty="0" smtClean="0"/>
                        <a:t>3</a:t>
                      </a:r>
                      <a:endParaRPr lang="en-GB" sz="900" b="0" u="none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baseline="0" dirty="0" smtClean="0">
                          <a:solidFill>
                            <a:sysClr val="windowText" lastClr="000000"/>
                          </a:solidFill>
                        </a:rPr>
                        <a:t>Fe</a:t>
                      </a:r>
                      <a:r>
                        <a:rPr lang="en-GB" sz="1000" b="0" u="none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000" b="0" u="none" baseline="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1000" b="0" u="none" baseline="-25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baseline="0" dirty="0" smtClean="0">
                          <a:solidFill>
                            <a:sysClr val="windowText" lastClr="000000"/>
                          </a:solidFill>
                        </a:rPr>
                        <a:t>Ca(OH)</a:t>
                      </a:r>
                      <a:r>
                        <a:rPr lang="en-GB" sz="1000" b="0" u="none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sz="105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52" y="1700808"/>
            <a:ext cx="292652" cy="2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12" y="3717032"/>
            <a:ext cx="1994119" cy="127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 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55" y="3944118"/>
            <a:ext cx="1018771" cy="8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87621"/>
            <a:ext cx="1459183" cy="12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207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C5 Energy changes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AQA Trilogy</a:t>
                      </a:r>
                    </a:p>
                    <a:p>
                      <a:pPr algn="l"/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Chemical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 reactions only occur if…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Activation energy is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 smtClean="0">
                          <a:solidFill>
                            <a:sysClr val="windowText" lastClr="000000"/>
                          </a:solidFill>
                        </a:rPr>
                        <a:t>The overall energy change of a reaction</a:t>
                      </a:r>
                    </a:p>
                    <a:p>
                      <a:pPr algn="ctr"/>
                      <a:r>
                        <a:rPr lang="en-GB" sz="1050" b="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</a:p>
                    <a:p>
                      <a:pPr algn="ctr"/>
                      <a:r>
                        <a:rPr lang="en-GB" sz="1050" b="0" dirty="0" smtClean="0">
                          <a:solidFill>
                            <a:sysClr val="windowText" lastClr="000000"/>
                          </a:solidFill>
                        </a:rPr>
                        <a:t>The sum</a:t>
                      </a:r>
                      <a:r>
                        <a:rPr lang="en-GB" sz="1050" b="0" baseline="0" dirty="0" smtClean="0">
                          <a:solidFill>
                            <a:sysClr val="windowText" lastClr="000000"/>
                          </a:solidFill>
                        </a:rPr>
                        <a:t> of the energy needed to break the bonds in the reactants</a:t>
                      </a:r>
                    </a:p>
                    <a:p>
                      <a:pPr algn="ctr"/>
                      <a:r>
                        <a:rPr lang="en-GB" sz="1050" b="0" baseline="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GB" sz="1050" b="0" baseline="0" dirty="0" smtClean="0">
                          <a:solidFill>
                            <a:sysClr val="windowText" lastClr="000000"/>
                          </a:solidFill>
                        </a:rPr>
                        <a:t>The sum of the energy needed to make the bonds in the products</a:t>
                      </a:r>
                      <a:endParaRPr lang="en-GB" sz="105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450">
                <a:tc>
                  <a:txBody>
                    <a:bodyPr/>
                    <a:lstStyle/>
                    <a:p>
                      <a:pPr algn="ctr"/>
                      <a:r>
                        <a:rPr lang="en-GB" sz="1000" u="sng" dirty="0" smtClean="0">
                          <a:solidFill>
                            <a:sysClr val="windowText" lastClr="000000"/>
                          </a:solidFill>
                        </a:rPr>
                        <a:t>Exothermic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 reactions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What is an exothermic reaction</a:t>
                      </a:r>
                    </a:p>
                    <a:p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Give examples of exothermic reactions</a:t>
                      </a:r>
                    </a:p>
                    <a:p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Give useful applications of exothermic reactions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Delete as appropriate:</a:t>
                      </a:r>
                    </a:p>
                    <a:p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Energy is released when bonds are made / broken. </a:t>
                      </a: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This is exothermic / endothermic</a:t>
                      </a:r>
                    </a:p>
                    <a:p>
                      <a:endParaRPr lang="en-GB" sz="9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Energy needs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to be supplied when bonds are made / broken</a:t>
                      </a:r>
                    </a:p>
                    <a:p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This is exothermic / endothermic</a:t>
                      </a:r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Energy level diagram label on: reactants, products, activation energy &amp; energy change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Hydrogen and chlorine react to form hydrogen chloride gas:  H</a:t>
                      </a:r>
                      <a:r>
                        <a:rPr lang="en-GB" sz="1000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 + Cl</a:t>
                      </a:r>
                      <a:r>
                        <a:rPr lang="en-GB" sz="1000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2HCl </a:t>
                      </a:r>
                    </a:p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Calculate energy change.</a:t>
                      </a:r>
                    </a:p>
                    <a:p>
                      <a:pPr algn="l"/>
                      <a:endParaRPr lang="en-GB" sz="10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pPr algn="ctr"/>
                      <a:r>
                        <a:rPr lang="en-GB" sz="1000" u="sng" dirty="0" smtClean="0">
                          <a:solidFill>
                            <a:sysClr val="windowText" lastClr="000000"/>
                          </a:solidFill>
                        </a:rPr>
                        <a:t>Endothermic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 reactions</a:t>
                      </a: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What is an endothermic reaction</a:t>
                      </a:r>
                    </a:p>
                    <a:p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Give examples of endothermic reactions</a:t>
                      </a:r>
                    </a:p>
                    <a:p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Give useful applications of endothermic reactions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In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an exothermic reaction, the energy ________ from forming new bonds is greater than the energy needed to break existing bonds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ysClr val="windowText" lastClr="000000"/>
                          </a:solidFill>
                        </a:rPr>
                        <a:t>In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an endothermic reaction, the energy needed to ________ existing bonds is greater than the energy released from forming new bonds</a:t>
                      </a:r>
                      <a:endParaRPr lang="en-GB" sz="105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Sketch an energy level diagram to show a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n exothermic reaction with labels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000" dirty="0" smtClean="0"/>
                        <a:t>Hydrogen bromide decomposes to form hydrogen and bromine: 2HBr </a:t>
                      </a:r>
                      <a:r>
                        <a:rPr lang="en-GB" sz="1000" dirty="0" smtClean="0">
                          <a:sym typeface="Wingdings" panose="05000000000000000000" pitchFamily="2" charset="2"/>
                        </a:rPr>
                        <a:t> H</a:t>
                      </a:r>
                      <a:r>
                        <a:rPr lang="en-GB" sz="1000" baseline="-25000" dirty="0" smtClean="0">
                          <a:sym typeface="Wingdings" panose="05000000000000000000" pitchFamily="2" charset="2"/>
                        </a:rPr>
                        <a:t>2 </a:t>
                      </a:r>
                      <a:r>
                        <a:rPr lang="en-GB" sz="1000" dirty="0" smtClean="0">
                          <a:sym typeface="Wingdings" panose="05000000000000000000" pitchFamily="2" charset="2"/>
                        </a:rPr>
                        <a:t>+ Br</a:t>
                      </a:r>
                      <a:r>
                        <a:rPr lang="en-GB" sz="1000" baseline="-25000" dirty="0" smtClean="0">
                          <a:sym typeface="Wingdings" panose="05000000000000000000" pitchFamily="2" charset="2"/>
                        </a:rPr>
                        <a:t>2</a:t>
                      </a:r>
                      <a:endParaRPr lang="en-GB" sz="1000" dirty="0" smtClean="0"/>
                    </a:p>
                    <a:p>
                      <a:pPr marL="0" indent="0">
                        <a:buNone/>
                      </a:pPr>
                      <a:r>
                        <a:rPr lang="en-GB" sz="1000" dirty="0" smtClean="0"/>
                        <a:t>Calculate energy change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155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000" b="1" u="sng" baseline="0" dirty="0" smtClean="0">
                          <a:solidFill>
                            <a:sysClr val="windowText" lastClr="000000"/>
                          </a:solidFill>
                        </a:rPr>
                        <a:t>RPA 10:  Temperature changes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Describe how to tell is a reaction is exothermic or endothermic</a:t>
                      </a:r>
                    </a:p>
                    <a:p>
                      <a:pPr marL="0" indent="0">
                        <a:buNone/>
                      </a:pPr>
                      <a:endParaRPr lang="en-GB" sz="900" b="0" u="none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900" b="0" u="none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What measurements need to be taken?</a:t>
                      </a:r>
                    </a:p>
                    <a:p>
                      <a:pPr marL="0" indent="0">
                        <a:buNone/>
                      </a:pPr>
                      <a:endParaRPr lang="en-GB" sz="900" b="0" u="none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900" b="0" u="none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900" b="0" u="none" baseline="0" dirty="0" smtClean="0">
                          <a:solidFill>
                            <a:sysClr val="windowText" lastClr="000000"/>
                          </a:solidFill>
                        </a:rPr>
                        <a:t>Why might the reaction mixture be placed in a polystyrene cup rather than a glass beaker?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Claire puts 25cm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of ethanoic acid into a polystyrene cup with 25cm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 of potassium hydroxide. Both liquids started at 21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C. After 2 minutes the temperature of the reaction mixture is 28.5</a:t>
                      </a:r>
                      <a:r>
                        <a:rPr lang="en-GB" sz="900" b="0" baseline="300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GB" sz="900" b="0" baseline="0" dirty="0" smtClean="0">
                          <a:solidFill>
                            <a:sysClr val="windowText" lastClr="000000"/>
                          </a:solidFill>
                        </a:rPr>
                        <a:t>C. Is the reaction endothermic or exothermic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</a:rPr>
                        <a:t>Sketch an energy level diagram to show a</a:t>
                      </a:r>
                      <a:r>
                        <a:rPr lang="en-GB" sz="1000" b="0" baseline="0" dirty="0" smtClean="0">
                          <a:solidFill>
                            <a:sysClr val="windowText" lastClr="000000"/>
                          </a:solidFill>
                        </a:rPr>
                        <a:t>n endothermic reaction with labels</a:t>
                      </a:r>
                      <a:endParaRPr lang="en-GB" sz="10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State is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</a:rPr>
                        <a:t> the diagrams show endo or exothermic reactions</a:t>
                      </a:r>
                      <a:endParaRPr lang="en-GB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92" y="5157192"/>
            <a:ext cx="292652" cy="2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91" y="2560270"/>
            <a:ext cx="950926" cy="79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03051"/>
            <a:ext cx="2075615" cy="12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997949" cy="79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27790"/>
            <a:ext cx="1794668" cy="4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 result for activation energ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97654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90" y="2958631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4715470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78" y="6443662"/>
            <a:ext cx="369714" cy="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2318</Words>
  <Application>Microsoft Office PowerPoint</Application>
  <PresentationFormat>On-screen Show (4:3)</PresentationFormat>
  <Paragraphs>569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Chemistry Revision  AQA Trilogy Use your PLC to identify which topic you need to revise &amp; complete the relevant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Oakgrove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CSadler</dc:creator>
  <cp:lastModifiedBy>Jennie Birkett</cp:lastModifiedBy>
  <cp:revision>33</cp:revision>
  <dcterms:created xsi:type="dcterms:W3CDTF">2017-02-06T11:39:12Z</dcterms:created>
  <dcterms:modified xsi:type="dcterms:W3CDTF">2017-11-29T12:59:39Z</dcterms:modified>
</cp:coreProperties>
</file>