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58" r:id="rId3"/>
    <p:sldId id="261" r:id="rId4"/>
    <p:sldId id="257" r:id="rId5"/>
    <p:sldId id="263" r:id="rId6"/>
    <p:sldId id="259" r:id="rId7"/>
    <p:sldId id="260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22" autoAdjust="0"/>
  </p:normalViewPr>
  <p:slideViewPr>
    <p:cSldViewPr>
      <p:cViewPr varScale="1">
        <p:scale>
          <a:sx n="57" d="100"/>
          <a:sy n="57" d="100"/>
        </p:scale>
        <p:origin x="1219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EBF22E-5528-4765-8363-40DBB48A48AE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BB959-BF84-43E6-B5B0-151EB0995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158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5CE78-18FE-41A1-85C2-3F925863A8A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426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5CE78-18FE-41A1-85C2-3F925863A8A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426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5CE78-18FE-41A1-85C2-3F925863A8A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426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5CE78-18FE-41A1-85C2-3F925863A8A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4268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5CE78-18FE-41A1-85C2-3F925863A8A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4268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5CE78-18FE-41A1-85C2-3F925863A8A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4268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5CE78-18FE-41A1-85C2-3F925863A8A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426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2A3AB-599C-43E9-9C71-1BF54AF7D29D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78024-7A7F-4D20-A970-615FB411D0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134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2A3AB-599C-43E9-9C71-1BF54AF7D29D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78024-7A7F-4D20-A970-615FB411D0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509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2A3AB-599C-43E9-9C71-1BF54AF7D29D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78024-7A7F-4D20-A970-615FB411D0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20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2A3AB-599C-43E9-9C71-1BF54AF7D29D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78024-7A7F-4D20-A970-615FB411D0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997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2A3AB-599C-43E9-9C71-1BF54AF7D29D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78024-7A7F-4D20-A970-615FB411D0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937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2A3AB-599C-43E9-9C71-1BF54AF7D29D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78024-7A7F-4D20-A970-615FB411D0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43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2A3AB-599C-43E9-9C71-1BF54AF7D29D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78024-7A7F-4D20-A970-615FB411D0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036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2A3AB-599C-43E9-9C71-1BF54AF7D29D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78024-7A7F-4D20-A970-615FB411D0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10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2A3AB-599C-43E9-9C71-1BF54AF7D29D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78024-7A7F-4D20-A970-615FB411D0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320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2A3AB-599C-43E9-9C71-1BF54AF7D29D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78024-7A7F-4D20-A970-615FB411D0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479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2A3AB-599C-43E9-9C71-1BF54AF7D29D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78024-7A7F-4D20-A970-615FB411D0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405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2A3AB-599C-43E9-9C71-1BF54AF7D29D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78024-7A7F-4D20-A970-615FB411D0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050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2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jpe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19.jpe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18.jpe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26.png"/><Relationship Id="rId9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40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Relationship Id="rId1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AQA Trilogy - Physics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077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/>
          <p:cNvSpPr/>
          <p:nvPr/>
        </p:nvSpPr>
        <p:spPr>
          <a:xfrm>
            <a:off x="539552" y="2167318"/>
            <a:ext cx="1152128" cy="61361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260970"/>
              </p:ext>
            </p:extLst>
          </p:nvPr>
        </p:nvGraphicFramePr>
        <p:xfrm>
          <a:off x="0" y="0"/>
          <a:ext cx="9144000" cy="6869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9745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ysClr val="windowText" lastClr="000000"/>
                          </a:solidFill>
                        </a:rPr>
                        <a:t>P1 Energy</a:t>
                      </a:r>
                    </a:p>
                    <a:p>
                      <a:pPr algn="ctr"/>
                      <a:r>
                        <a:rPr lang="en-GB" sz="1800" dirty="0" smtClean="0">
                          <a:solidFill>
                            <a:sysClr val="windowText" lastClr="000000"/>
                          </a:solidFill>
                        </a:rPr>
                        <a:t>AQA Trilogy</a:t>
                      </a:r>
                    </a:p>
                    <a:p>
                      <a:pPr algn="l"/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An object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with a mass of 5kg is dropped from a height of 10m, work out the speed with which it hits the ground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(GPE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= KE)</a:t>
                      </a:r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Calculate the kinetic energy of an object with mass of 50kg and is moving at a speed of 10m/s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9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Write the equation for calculating kinetic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energy</a:t>
                      </a: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What does each letter stand for?</a:t>
                      </a:r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7450">
                <a:tc>
                  <a:txBody>
                    <a:bodyPr/>
                    <a:lstStyle/>
                    <a:p>
                      <a:pPr marL="0" indent="0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endParaRPr lang="en-GB" sz="10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Describe the  energy transfers: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Bringing 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water to a boil in an electric kettle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An object being propelled upwards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A car braking</a:t>
                      </a:r>
                      <a:endParaRPr lang="en-GB" sz="9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Work out the GPE of an object that has a mass of 2kg lifted though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a height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of 1.5m with a gravitational field strength of 9.8N/kg</a:t>
                      </a:r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Write the equation used to working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out GPE (gravitational potential energy)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What does each letter stand for?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1550"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ysClr val="windowText" lastClr="000000"/>
                          </a:solidFill>
                        </a:rPr>
                        <a:t>Write the equation for calculating work</a:t>
                      </a:r>
                      <a:r>
                        <a:rPr lang="en-GB" sz="900" baseline="0" dirty="0" smtClean="0">
                          <a:solidFill>
                            <a:sysClr val="windowText" lastClr="000000"/>
                          </a:solidFill>
                        </a:rPr>
                        <a:t> done</a:t>
                      </a:r>
                    </a:p>
                    <a:p>
                      <a:endParaRPr lang="en-GB" sz="9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900" baseline="0" dirty="0" smtClean="0">
                          <a:solidFill>
                            <a:sysClr val="windowText" lastClr="000000"/>
                          </a:solidFill>
                        </a:rPr>
                        <a:t>What does each letter stand for?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Calculate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the work done when a force of 10N moves an object 2m</a:t>
                      </a:r>
                      <a:endParaRPr lang="en-GB" sz="9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Calculate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the energy stored in a spring when it is extended by 6cm. The spring has a constant of 150N/m</a:t>
                      </a: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Check your units!</a:t>
                      </a:r>
                      <a:endParaRPr lang="en-GB" sz="9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Write the equation for working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out elastic potential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What does each letter stand for?</a:t>
                      </a:r>
                      <a:endParaRPr lang="en-GB" sz="9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155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900" baseline="0" dirty="0" smtClean="0">
                          <a:solidFill>
                            <a:sysClr val="windowText" lastClr="000000"/>
                          </a:solidFill>
                        </a:rPr>
                        <a:t>Write the two  equations for working out power</a:t>
                      </a:r>
                    </a:p>
                    <a:p>
                      <a:pPr marL="0" indent="0">
                        <a:buNone/>
                      </a:pPr>
                      <a:endParaRPr lang="en-GB" sz="9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GB" sz="9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GB" sz="9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GB" sz="9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GB" sz="9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GB" sz="9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GB" sz="9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GB" sz="9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GB" sz="9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900" baseline="0" dirty="0" smtClean="0">
                          <a:solidFill>
                            <a:sysClr val="windowText" lastClr="000000"/>
                          </a:solidFill>
                        </a:rPr>
                        <a:t>What does each letter stand for?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Machine A lifts a load of 100N through a height of 4m in 10s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Machine B lifts a load of 150N through a height of 3m in 15s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Which has more power?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Show your workings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1" u="sng" dirty="0" smtClean="0">
                          <a:solidFill>
                            <a:sysClr val="windowText" lastClr="000000"/>
                          </a:solidFill>
                        </a:rPr>
                        <a:t>RPA 14: Determining SHC</a:t>
                      </a:r>
                    </a:p>
                    <a:p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Calculate the energy change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 when a </a:t>
                      </a:r>
                    </a:p>
                    <a:p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hot water bottle containing 1kg of water cools from 80°C to 30°C ( the SHC of water is 4200J/</a:t>
                      </a:r>
                      <a:r>
                        <a:rPr lang="en-GB" sz="900" b="0" baseline="0" dirty="0" err="1" smtClean="0">
                          <a:solidFill>
                            <a:sysClr val="windowText" lastClr="000000"/>
                          </a:solidFill>
                        </a:rPr>
                        <a:t>kg°C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lang="en-GB" sz="9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Write the equation for calculating the change in thermal energy</a:t>
                      </a: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What does each letter stand for?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67544" y="2239326"/>
            <a:ext cx="12961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The 8 energy </a:t>
            </a:r>
            <a:r>
              <a:rPr lang="en-GB" sz="1200" dirty="0" smtClean="0">
                <a:solidFill>
                  <a:schemeClr val="bg1"/>
                </a:solidFill>
              </a:rPr>
              <a:t>stores</a:t>
            </a:r>
            <a:endParaRPr lang="en-GB" sz="1200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112971" y="2006071"/>
            <a:ext cx="2645" cy="3224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112971" y="2766746"/>
            <a:ext cx="2645" cy="2302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395536" y="2458434"/>
            <a:ext cx="1743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691680" y="2444821"/>
            <a:ext cx="1743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566164" y="2118773"/>
            <a:ext cx="174352" cy="1458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582455" y="2693798"/>
            <a:ext cx="174352" cy="1458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539553" y="2118774"/>
            <a:ext cx="217254" cy="1458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1436086" y="2662855"/>
            <a:ext cx="217254" cy="1458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 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159843"/>
            <a:ext cx="391830" cy="483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749583"/>
            <a:ext cx="335601" cy="335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749583"/>
            <a:ext cx="335601" cy="335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340768"/>
            <a:ext cx="335601" cy="335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208" y="1325367"/>
            <a:ext cx="335601" cy="335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8798" y="3013617"/>
            <a:ext cx="335601" cy="335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8647" y="6477775"/>
            <a:ext cx="335601" cy="335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462374"/>
            <a:ext cx="335601" cy="335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2252" y="5136692"/>
            <a:ext cx="323528" cy="327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444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692696"/>
            <a:ext cx="791543" cy="53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45291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9745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ysClr val="windowText" lastClr="000000"/>
                          </a:solidFill>
                        </a:rPr>
                        <a:t>P1 Energy</a:t>
                      </a:r>
                    </a:p>
                    <a:p>
                      <a:pPr algn="ctr"/>
                      <a:r>
                        <a:rPr lang="en-GB" sz="1800" dirty="0" smtClean="0">
                          <a:solidFill>
                            <a:sysClr val="windowText" lastClr="000000"/>
                          </a:solidFill>
                        </a:rPr>
                        <a:t>AQA Trilogy</a:t>
                      </a:r>
                    </a:p>
                    <a:p>
                      <a:pPr algn="l"/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Describe conduction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What is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meant by thermal conductivity?</a:t>
                      </a:r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Describe convection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List how energy resources can be used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7450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900" dirty="0" smtClean="0">
                          <a:solidFill>
                            <a:sysClr val="windowText" lastClr="000000"/>
                          </a:solidFill>
                        </a:rPr>
                        <a:t>Define</a:t>
                      </a:r>
                      <a:r>
                        <a:rPr lang="en-GB" sz="900" baseline="0" dirty="0" smtClean="0">
                          <a:solidFill>
                            <a:sysClr val="windowText" lastClr="000000"/>
                          </a:solidFill>
                        </a:rPr>
                        <a:t> the term Watt</a:t>
                      </a:r>
                    </a:p>
                    <a:p>
                      <a:pPr marL="0" indent="0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endParaRPr lang="en-GB" sz="9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900" baseline="0" dirty="0" smtClean="0">
                          <a:solidFill>
                            <a:sysClr val="windowText" lastClr="000000"/>
                          </a:solidFill>
                        </a:rPr>
                        <a:t>Calculate the energy transfer if a 60W lightbulb is on for 100s</a:t>
                      </a:r>
                      <a:endParaRPr lang="en-GB" sz="9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Write the  2 equations for calculating energy efficiency</a:t>
                      </a:r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What is a renewable energy resource?</a:t>
                      </a:r>
                    </a:p>
                    <a:p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Can you name 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7?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endParaRPr lang="en-GB" sz="9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What is a non-renewable energy resource?</a:t>
                      </a:r>
                    </a:p>
                    <a:p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Name 3: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  <a:p>
                      <a:pPr marL="171450" indent="-171450">
                        <a:lnSpc>
                          <a:spcPct val="2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  <a:p>
                      <a:pPr marL="171450" indent="-171450">
                        <a:lnSpc>
                          <a:spcPct val="2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endParaRPr lang="en-GB" sz="9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1550">
                <a:tc>
                  <a:txBody>
                    <a:bodyPr/>
                    <a:lstStyle/>
                    <a:p>
                      <a:r>
                        <a:rPr lang="en-GB" sz="900" baseline="0" dirty="0" smtClean="0">
                          <a:solidFill>
                            <a:sysClr val="windowText" lastClr="000000"/>
                          </a:solidFill>
                        </a:rPr>
                        <a:t>Describe the law of conservation in a closed system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A motor in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a remote controlled car transfers 300J of energy to the cars energy stores. 225J are transferred to the cars kinetic energy stores. Calculate the efficiency of the motor</a:t>
                      </a:r>
                      <a:endParaRPr lang="en-GB" sz="9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Describe how global warming occurs</a:t>
                      </a:r>
                    </a:p>
                    <a:p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Describe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how acid rain forms</a:t>
                      </a:r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Give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examples of other environmental problems associated with using non- renewable fuels</a:t>
                      </a:r>
                      <a:endParaRPr lang="en-GB" sz="9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155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900" baseline="0" dirty="0" smtClean="0">
                          <a:solidFill>
                            <a:sysClr val="windowText" lastClr="000000"/>
                          </a:solidFill>
                        </a:rPr>
                        <a:t>Describe ways of reducing unwanted energy transfers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A blender is 70% efficient. If has a total input power of 600W. Calculate the useful power output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Describe ways to increase the efficiency of an energy transfer</a:t>
                      </a:r>
                    </a:p>
                    <a:p>
                      <a:endParaRPr lang="en-GB" sz="9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Give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examples of ways you can insulate your house</a:t>
                      </a:r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6098802"/>
            <a:ext cx="716070" cy="642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2143" y="3021391"/>
            <a:ext cx="335601" cy="335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725144"/>
            <a:ext cx="335601" cy="335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477775"/>
            <a:ext cx="335601" cy="335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764704"/>
            <a:ext cx="902593" cy="902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Image result for fossil fuels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2371" y="2689690"/>
            <a:ext cx="812123" cy="670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7" descr="Image result for renewab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788644"/>
            <a:ext cx="567507" cy="567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771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136942"/>
              </p:ext>
            </p:extLst>
          </p:nvPr>
        </p:nvGraphicFramePr>
        <p:xfrm>
          <a:off x="0" y="0"/>
          <a:ext cx="9144000" cy="6855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16052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ysClr val="windowText" lastClr="000000"/>
                          </a:solidFill>
                        </a:rPr>
                        <a:t>P2 Electricity</a:t>
                      </a:r>
                    </a:p>
                    <a:p>
                      <a:pPr algn="ctr"/>
                      <a:r>
                        <a:rPr lang="en-GB" sz="1800" dirty="0" smtClean="0">
                          <a:solidFill>
                            <a:sysClr val="windowText" lastClr="000000"/>
                          </a:solidFill>
                        </a:rPr>
                        <a:t>AQA Trilogy</a:t>
                      </a:r>
                    </a:p>
                    <a:p>
                      <a:pPr algn="l"/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Write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the equation for calculating charge flow</a:t>
                      </a: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What do the letters stand for?</a:t>
                      </a:r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battery charger passes a current of 2.0 A through a cell over a period of 2.5 hours. How much charge is transferred to the cell?</a:t>
                      </a:r>
                      <a:endParaRPr lang="en-GB" sz="9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1" u="sng" dirty="0" smtClean="0">
                          <a:solidFill>
                            <a:sysClr val="windowText" lastClr="000000"/>
                          </a:solidFill>
                        </a:rPr>
                        <a:t>RPA 15:</a:t>
                      </a:r>
                      <a:r>
                        <a:rPr lang="en-GB" sz="900" b="1" u="sng" baseline="0" dirty="0" smtClean="0">
                          <a:solidFill>
                            <a:sysClr val="windowText" lastClr="000000"/>
                          </a:solidFill>
                        </a:rPr>
                        <a:t> Resistance</a:t>
                      </a:r>
                    </a:p>
                    <a:p>
                      <a:r>
                        <a:rPr lang="en-GB" sz="900" b="0" u="none" baseline="0" dirty="0" smtClean="0">
                          <a:solidFill>
                            <a:sysClr val="windowText" lastClr="000000"/>
                          </a:solidFill>
                        </a:rPr>
                        <a:t>How does increasing a length of wire </a:t>
                      </a:r>
                    </a:p>
                    <a:p>
                      <a:r>
                        <a:rPr lang="en-GB" sz="900" b="0" u="none" baseline="0" dirty="0" smtClean="0">
                          <a:solidFill>
                            <a:sysClr val="windowText" lastClr="000000"/>
                          </a:solidFill>
                        </a:rPr>
                        <a:t>affect the resistance in a circuit?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6052"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ysClr val="windowText" lastClr="000000"/>
                          </a:solidFill>
                        </a:rPr>
                        <a:t>Draw the symbols</a:t>
                      </a:r>
                      <a:r>
                        <a:rPr lang="en-GB" sz="900" baseline="0" dirty="0" smtClean="0">
                          <a:solidFill>
                            <a:sysClr val="windowText" lastClr="000000"/>
                          </a:solidFill>
                        </a:rPr>
                        <a:t> for the following:</a:t>
                      </a:r>
                    </a:p>
                    <a:p>
                      <a:endParaRPr lang="en-GB" sz="9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900" baseline="0" dirty="0" smtClean="0">
                          <a:solidFill>
                            <a:sysClr val="windowText" lastClr="000000"/>
                          </a:solidFill>
                        </a:rPr>
                        <a:t>Lamp                              Voltmeter</a:t>
                      </a:r>
                    </a:p>
                    <a:p>
                      <a:endParaRPr lang="en-GB" sz="9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900" baseline="0" dirty="0" smtClean="0">
                          <a:solidFill>
                            <a:sysClr val="windowText" lastClr="000000"/>
                          </a:solidFill>
                        </a:rPr>
                        <a:t>Ammeter                      Fuse</a:t>
                      </a:r>
                    </a:p>
                    <a:p>
                      <a:endParaRPr lang="en-GB" sz="9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900" baseline="0" dirty="0" smtClean="0">
                          <a:solidFill>
                            <a:sysClr val="windowText" lastClr="000000"/>
                          </a:solidFill>
                        </a:rPr>
                        <a:t>Diode                            LED</a:t>
                      </a:r>
                    </a:p>
                    <a:p>
                      <a:endParaRPr lang="en-GB" sz="900" baseline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Write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the equation for calculating potential difference</a:t>
                      </a: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What do the letters stand for?</a:t>
                      </a:r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A 4 </a:t>
                      </a:r>
                      <a:r>
                        <a:rPr lang="el-GR" sz="900" b="0" dirty="0" smtClean="0">
                          <a:solidFill>
                            <a:sysClr val="windowText" lastClr="000000"/>
                          </a:solidFill>
                        </a:rPr>
                        <a:t>Ω</a:t>
                      </a:r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 resistor in a circuit has a potential difference of 6.0V across it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. What is the current through the resistor?</a:t>
                      </a: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You’ll need to rearrange the equation</a:t>
                      </a:r>
                      <a:endParaRPr lang="en-GB" sz="9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u="sng" dirty="0" smtClean="0">
                          <a:solidFill>
                            <a:sysClr val="windowText" lastClr="000000"/>
                          </a:solidFill>
                        </a:rPr>
                        <a:t>RPA 15:</a:t>
                      </a:r>
                      <a:r>
                        <a:rPr lang="en-GB" sz="900" b="1" u="sng" baseline="0" dirty="0" smtClean="0">
                          <a:solidFill>
                            <a:sysClr val="windowText" lastClr="000000"/>
                          </a:solidFill>
                        </a:rPr>
                        <a:t> Resistance</a:t>
                      </a:r>
                    </a:p>
                    <a:p>
                      <a:pPr algn="l"/>
                      <a:r>
                        <a:rPr lang="en-GB" sz="900" b="0" u="none" baseline="0" dirty="0" smtClean="0">
                          <a:solidFill>
                            <a:sysClr val="windowText" lastClr="000000"/>
                          </a:solidFill>
                        </a:rPr>
                        <a:t>Describe  the difference between </a:t>
                      </a:r>
                    </a:p>
                    <a:p>
                      <a:pPr algn="l"/>
                      <a:r>
                        <a:rPr lang="en-GB" sz="900" b="0" u="none" baseline="0" dirty="0" smtClean="0">
                          <a:solidFill>
                            <a:sysClr val="windowText" lastClr="000000"/>
                          </a:solidFill>
                        </a:rPr>
                        <a:t>resistance in a series and parallel circuit.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0636"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ysClr val="windowText" lastClr="000000"/>
                          </a:solidFill>
                        </a:rPr>
                        <a:t>Draw the symbols for</a:t>
                      </a:r>
                      <a:r>
                        <a:rPr lang="en-GB" sz="900" baseline="0" dirty="0" smtClean="0">
                          <a:solidFill>
                            <a:sysClr val="windowText" lastClr="000000"/>
                          </a:solidFill>
                        </a:rPr>
                        <a:t> the following: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900" baseline="0" dirty="0" smtClean="0">
                          <a:solidFill>
                            <a:sysClr val="windowText" lastClr="000000"/>
                          </a:solidFill>
                        </a:rPr>
                        <a:t>Resistor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9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900" baseline="0" dirty="0" smtClean="0">
                          <a:solidFill>
                            <a:sysClr val="windowText" lastClr="000000"/>
                          </a:solidFill>
                        </a:rPr>
                        <a:t>Variable resistor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9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900" baseline="0" dirty="0" smtClean="0">
                          <a:solidFill>
                            <a:sysClr val="windowText" lastClr="000000"/>
                          </a:solidFill>
                        </a:rPr>
                        <a:t>Thermistor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9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900" dirty="0" smtClean="0">
                          <a:solidFill>
                            <a:sysClr val="windowText" lastClr="000000"/>
                          </a:solidFill>
                        </a:rPr>
                        <a:t>LDR</a:t>
                      </a:r>
                      <a:endParaRPr lang="en-GB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How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does the resistance of a thermistor change as temperature increases?</a:t>
                      </a: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Give a use of a thermistor</a:t>
                      </a:r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How does the resistance of an LDR change as light intensity increases?</a:t>
                      </a:r>
                    </a:p>
                    <a:p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Give a use of an LDR</a:t>
                      </a:r>
                    </a:p>
                    <a:p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u="sng" baseline="0" dirty="0" smtClean="0">
                          <a:solidFill>
                            <a:sysClr val="windowText" lastClr="000000"/>
                          </a:solidFill>
                        </a:rPr>
                        <a:t>RPA 16: I-V characteristics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baseline="0" dirty="0" smtClean="0">
                          <a:solidFill>
                            <a:sysClr val="windowText" lastClr="000000"/>
                          </a:solidFill>
                        </a:rPr>
                        <a:t>Describe the resistance through an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baseline="0" dirty="0" err="1" smtClean="0">
                          <a:solidFill>
                            <a:sysClr val="windowText" lastClr="000000"/>
                          </a:solidFill>
                        </a:rPr>
                        <a:t>ohmic</a:t>
                      </a:r>
                      <a:r>
                        <a:rPr lang="en-GB" sz="900" b="0" u="none" baseline="0" dirty="0" smtClean="0">
                          <a:solidFill>
                            <a:sysClr val="windowText" lastClr="000000"/>
                          </a:solidFill>
                        </a:rPr>
                        <a:t> conductor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063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900" baseline="0" dirty="0" smtClean="0">
                          <a:solidFill>
                            <a:sysClr val="windowText" lastClr="000000"/>
                          </a:solidFill>
                        </a:rPr>
                        <a:t>Define the term electric current</a:t>
                      </a:r>
                    </a:p>
                    <a:p>
                      <a:pPr marL="0" indent="0">
                        <a:buNone/>
                      </a:pPr>
                      <a:endParaRPr lang="en-GB" sz="10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GB" sz="1000" baseline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Draw a series  circuit diagram that consists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of 2 cells and a lamp and show the set up to measure current going through the circuit and voltage across the lamp</a:t>
                      </a:r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u="sng" baseline="0" dirty="0" smtClean="0">
                          <a:solidFill>
                            <a:sysClr val="windowText" lastClr="000000"/>
                          </a:solidFill>
                        </a:rPr>
                        <a:t>RPA 16: I-V characteristics</a:t>
                      </a:r>
                    </a:p>
                    <a:p>
                      <a:r>
                        <a:rPr lang="en-GB" sz="900" b="0" u="none" dirty="0" smtClean="0">
                          <a:solidFill>
                            <a:sysClr val="windowText" lastClr="000000"/>
                          </a:solidFill>
                        </a:rPr>
                        <a:t>Describe</a:t>
                      </a:r>
                      <a:r>
                        <a:rPr lang="en-GB" sz="900" b="0" u="none" baseline="0" dirty="0" smtClean="0">
                          <a:solidFill>
                            <a:sysClr val="windowText" lastClr="000000"/>
                          </a:solidFill>
                        </a:rPr>
                        <a:t> the resistance through a </a:t>
                      </a:r>
                    </a:p>
                    <a:p>
                      <a:r>
                        <a:rPr lang="en-GB" sz="900" b="0" u="none" baseline="0" dirty="0" smtClean="0">
                          <a:solidFill>
                            <a:sysClr val="windowText" lastClr="000000"/>
                          </a:solidFill>
                        </a:rPr>
                        <a:t>diode</a:t>
                      </a:r>
                      <a:endParaRPr lang="en-GB" sz="900" b="0" u="none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u="sng" baseline="0" dirty="0" smtClean="0">
                          <a:solidFill>
                            <a:sysClr val="windowText" lastClr="000000"/>
                          </a:solidFill>
                        </a:rPr>
                        <a:t>RPA 16: I-V characteristics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baseline="0" dirty="0" smtClean="0">
                          <a:solidFill>
                            <a:sysClr val="windowText" lastClr="000000"/>
                          </a:solidFill>
                        </a:rPr>
                        <a:t>Describe the resistance through a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baseline="0" dirty="0" smtClean="0">
                          <a:solidFill>
                            <a:sysClr val="windowText" lastClr="000000"/>
                          </a:solidFill>
                        </a:rPr>
                        <a:t>filament lamp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658214"/>
            <a:ext cx="830585" cy="770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2658215"/>
            <a:ext cx="811174" cy="770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6332" y="4280345"/>
            <a:ext cx="952172" cy="830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6332" y="5901455"/>
            <a:ext cx="966773" cy="911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892303"/>
            <a:ext cx="890256" cy="921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280345"/>
            <a:ext cx="1178248" cy="824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307364"/>
            <a:ext cx="1186446" cy="777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0214" y="4531498"/>
            <a:ext cx="73342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8238" y="4454420"/>
            <a:ext cx="490542" cy="414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4807" y="1340768"/>
            <a:ext cx="335601" cy="335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4806" y="3093397"/>
            <a:ext cx="335601" cy="335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4976" y="44624"/>
            <a:ext cx="323528" cy="327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4976" y="1772816"/>
            <a:ext cx="323528" cy="327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4976" y="3501008"/>
            <a:ext cx="323528" cy="327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9577" y="5184342"/>
            <a:ext cx="323528" cy="327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6879" y="5184342"/>
            <a:ext cx="323528" cy="327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535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004671"/>
              </p:ext>
            </p:extLst>
          </p:nvPr>
        </p:nvGraphicFramePr>
        <p:xfrm>
          <a:off x="0" y="0"/>
          <a:ext cx="9144000" cy="6834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16052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ysClr val="windowText" lastClr="000000"/>
                          </a:solidFill>
                        </a:rPr>
                        <a:t>P2 Electricity</a:t>
                      </a:r>
                    </a:p>
                    <a:p>
                      <a:pPr algn="ctr"/>
                      <a:r>
                        <a:rPr lang="en-GB" sz="1800" dirty="0" smtClean="0">
                          <a:solidFill>
                            <a:sysClr val="windowText" lastClr="000000"/>
                          </a:solidFill>
                        </a:rPr>
                        <a:t>AQA Trilogy</a:t>
                      </a:r>
                    </a:p>
                    <a:p>
                      <a:pPr algn="l"/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For components connected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in series:</a:t>
                      </a:r>
                    </a:p>
                    <a:p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The current through each component is the _________</a:t>
                      </a: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The total potential difference of the power supply is ___________ between the components</a:t>
                      </a: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The total resistance of two components is the _______ of each  component</a:t>
                      </a:r>
                    </a:p>
                    <a:p>
                      <a:pPr algn="ctr"/>
                      <a:r>
                        <a:rPr lang="en-GB" sz="900" b="0" baseline="0" dirty="0" err="1" smtClean="0">
                          <a:solidFill>
                            <a:sysClr val="windowText" lastClr="000000"/>
                          </a:solidFill>
                        </a:rPr>
                        <a:t>R</a:t>
                      </a:r>
                      <a:r>
                        <a:rPr lang="en-GB" sz="900" b="0" baseline="-25000" dirty="0" err="1" smtClean="0">
                          <a:solidFill>
                            <a:sysClr val="windowText" lastClr="000000"/>
                          </a:solidFill>
                        </a:rPr>
                        <a:t>total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= R</a:t>
                      </a:r>
                      <a:r>
                        <a:rPr lang="en-GB" sz="900" b="0" baseline="-2500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GB" sz="900" b="0" baseline="-25000" dirty="0" smtClean="0">
                          <a:solidFill>
                            <a:sysClr val="windowText" lastClr="000000"/>
                          </a:solidFill>
                        </a:rPr>
                        <a:t>+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R</a:t>
                      </a:r>
                      <a:r>
                        <a:rPr lang="en-GB" sz="900" b="0" baseline="-250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For components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connected in parallel:</a:t>
                      </a:r>
                    </a:p>
                    <a:p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The total current through  the whole circuit is the _______ of the currents through the separate components</a:t>
                      </a: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The potential difference  across each component is  the ________</a:t>
                      </a: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The total resistance of two components is  _______ than  the resistance of the smallest individual resistor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9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u="none" baseline="0" dirty="0" smtClean="0">
                          <a:solidFill>
                            <a:sysClr val="windowText" lastClr="000000"/>
                          </a:solidFill>
                        </a:rPr>
                        <a:t>A 600W microwave I used for  minutes. How long would a 750W microwave take to do the same amount of work?</a:t>
                      </a:r>
                    </a:p>
                    <a:p>
                      <a:endParaRPr lang="en-GB" sz="900" b="0" u="none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u="none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u="none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u="none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u="none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u="none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u="none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u="none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900" b="0" u="none" baseline="0" dirty="0" smtClean="0">
                          <a:solidFill>
                            <a:sysClr val="windowText" lastClr="000000"/>
                          </a:solidFill>
                        </a:rPr>
                        <a:t>Energy transfer (J) = Power (W) x time (s)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60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Draw a parallel circuit with 2 cells and 3 lamps that can be switched on and off independently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Series circuit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Parallel circuit</a:t>
                      </a:r>
                      <a:endParaRPr lang="en-GB" sz="9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baseline="0" dirty="0" smtClean="0">
                          <a:solidFill>
                            <a:sysClr val="windowText" lastClr="000000"/>
                          </a:solidFill>
                        </a:rPr>
                        <a:t>The motor in an electric toothbrush is attached to a 3 V battery. 140 C of charge passes through the circuit as it is used. Calculate the energy transferred.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u="none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u="none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u="none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u="none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u="none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u="none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0" u="none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baseline="0" dirty="0" smtClean="0">
                          <a:solidFill>
                            <a:sysClr val="windowText" lastClr="000000"/>
                          </a:solidFill>
                        </a:rPr>
                        <a:t>Energy transferred (J) = Charge flow (Q) x </a:t>
                      </a:r>
                      <a:r>
                        <a:rPr lang="en-GB" sz="800" b="0" u="none" baseline="0" dirty="0" err="1" smtClean="0">
                          <a:solidFill>
                            <a:sysClr val="windowText" lastClr="000000"/>
                          </a:solidFill>
                        </a:rPr>
                        <a:t>pd</a:t>
                      </a:r>
                      <a:r>
                        <a:rPr lang="en-GB" sz="800" b="0" u="none" baseline="0" dirty="0" smtClean="0">
                          <a:solidFill>
                            <a:sysClr val="windowText" lastClr="000000"/>
                          </a:solidFill>
                        </a:rPr>
                        <a:t> (V)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063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For the circuit diagram, calculate the current passing through the circuit.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Two 12V cells are connected in series with three resistors. 2</a:t>
                      </a:r>
                      <a:r>
                        <a:rPr lang="el-GR" sz="900" b="0" dirty="0" smtClean="0">
                          <a:solidFill>
                            <a:sysClr val="windowText" lastClr="000000"/>
                          </a:solidFill>
                        </a:rPr>
                        <a:t>Ω</a:t>
                      </a:r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, 5</a:t>
                      </a:r>
                      <a:r>
                        <a:rPr lang="el-GR" sz="900" b="0" dirty="0" smtClean="0">
                          <a:solidFill>
                            <a:sysClr val="windowText" lastClr="000000"/>
                          </a:solidFill>
                        </a:rPr>
                        <a:t>Ω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and 7</a:t>
                      </a:r>
                      <a:r>
                        <a:rPr lang="el-GR" sz="900" b="0" dirty="0" smtClean="0">
                          <a:solidFill>
                            <a:sysClr val="windowText" lastClr="000000"/>
                          </a:solidFill>
                        </a:rPr>
                        <a:t>Ω</a:t>
                      </a:r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. Calculate the current through the circuit.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u="none" baseline="0" dirty="0" smtClean="0">
                          <a:solidFill>
                            <a:sysClr val="windowText" lastClr="000000"/>
                          </a:solidFill>
                        </a:rPr>
                        <a:t>Write the two equations to work out power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baseline="0" dirty="0" smtClean="0">
                          <a:solidFill>
                            <a:sysClr val="windowText" lastClr="000000"/>
                          </a:solidFill>
                        </a:rPr>
                        <a:t>Why is the national grid an efficient way to transfer energy?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06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Mains electricity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Is it ac or dc?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What is the frequency?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What is the voltage?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dirty="0" smtClean="0">
                          <a:solidFill>
                            <a:sysClr val="windowText" lastClr="000000"/>
                          </a:solidFill>
                        </a:rPr>
                        <a:t>Describe the difference between ac and dc 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Write the colour  and function of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the wires below:</a:t>
                      </a: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Live wire</a:t>
                      </a: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Neutral wire</a:t>
                      </a: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Earth wire</a:t>
                      </a:r>
                      <a:endParaRPr lang="en-GB" sz="9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baseline="0" dirty="0" smtClean="0">
                          <a:solidFill>
                            <a:sysClr val="windowText" lastClr="000000"/>
                          </a:solidFill>
                        </a:rPr>
                        <a:t>Label the diagram of a 3 pin plug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baseline="0" dirty="0" smtClean="0">
                          <a:solidFill>
                            <a:sysClr val="windowText" lastClr="000000"/>
                          </a:solidFill>
                        </a:rPr>
                        <a:t>Describe the role of: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baseline="0" dirty="0" smtClean="0">
                          <a:solidFill>
                            <a:sysClr val="windowText" lastClr="000000"/>
                          </a:solidFill>
                        </a:rPr>
                        <a:t>Step up transformers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u="none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u="none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u="none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u="none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baseline="0" dirty="0" smtClean="0">
                          <a:solidFill>
                            <a:sysClr val="windowText" lastClr="000000"/>
                          </a:solidFill>
                        </a:rPr>
                        <a:t>Step down transformers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912145"/>
            <a:ext cx="1804334" cy="1477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416" y="4293096"/>
            <a:ext cx="916925" cy="792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901599"/>
            <a:ext cx="1292776" cy="1443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0919" y="5489773"/>
            <a:ext cx="1458813" cy="117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0301" y="4749980"/>
            <a:ext cx="335601" cy="335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054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52579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9745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ysClr val="windowText" lastClr="000000"/>
                          </a:solidFill>
                        </a:rPr>
                        <a:t>P3 Particle model</a:t>
                      </a:r>
                      <a:endParaRPr lang="en-GB" sz="18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r>
                        <a:rPr lang="en-GB" sz="1800" dirty="0" smtClean="0">
                          <a:solidFill>
                            <a:sysClr val="windowText" lastClr="000000"/>
                          </a:solidFill>
                        </a:rPr>
                        <a:t>AQA Trilogy</a:t>
                      </a:r>
                    </a:p>
                    <a:p>
                      <a:pPr algn="l"/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Write the equation used to calculate density</a:t>
                      </a:r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A cube has edges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 of length 1.5cm and an average density of 3500kg/m</a:t>
                      </a:r>
                      <a:r>
                        <a:rPr lang="en-GB" sz="1000" b="0" baseline="300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 What is its mass?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Check your units!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u="sng" dirty="0" smtClean="0">
                          <a:solidFill>
                            <a:sysClr val="windowText" lastClr="000000"/>
                          </a:solidFill>
                        </a:rPr>
                        <a:t>RPA 17: Density</a:t>
                      </a:r>
                    </a:p>
                    <a:p>
                      <a:r>
                        <a:rPr lang="en-GB" sz="1000" b="0" u="none" dirty="0" smtClean="0">
                          <a:solidFill>
                            <a:sysClr val="windowText" lastClr="000000"/>
                          </a:solidFill>
                        </a:rPr>
                        <a:t>Describe</a:t>
                      </a:r>
                      <a:r>
                        <a:rPr lang="en-GB" sz="1000" b="0" u="none" baseline="0" dirty="0" smtClean="0">
                          <a:solidFill>
                            <a:sysClr val="windowText" lastClr="000000"/>
                          </a:solidFill>
                        </a:rPr>
                        <a:t> how to find the  density </a:t>
                      </a:r>
                    </a:p>
                    <a:p>
                      <a:r>
                        <a:rPr lang="en-GB" sz="1000" b="0" u="none" baseline="0" dirty="0" smtClean="0">
                          <a:solidFill>
                            <a:sysClr val="windowText" lastClr="000000"/>
                          </a:solidFill>
                        </a:rPr>
                        <a:t>of an irregularly shaped object</a:t>
                      </a:r>
                      <a:endParaRPr lang="en-GB" sz="1000" b="0" u="none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7450"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</a:rPr>
                        <a:t>Draw</a:t>
                      </a:r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 particle diagrams for:</a:t>
                      </a:r>
                    </a:p>
                    <a:p>
                      <a:endParaRPr lang="en-GB" sz="10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10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     solid               liquid                 gas</a:t>
                      </a:r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Describe how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 mass is conserved as a substance changes state from solid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  <a:sym typeface="Wingdings" panose="05000000000000000000" pitchFamily="2" charset="2"/>
                        </a:rPr>
                        <a:t> liquid  gas</a:t>
                      </a:r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Write the equation for working out change in thermal energy</a:t>
                      </a:r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Calculate the change in thermal energy when 2kg of water is heated from 20</a:t>
                      </a:r>
                      <a:r>
                        <a:rPr lang="en-GB" sz="1000" b="0" baseline="30000" dirty="0" smtClean="0">
                          <a:solidFill>
                            <a:sysClr val="windowText" lastClr="000000"/>
                          </a:solidFill>
                        </a:rPr>
                        <a:t>o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C to 80</a:t>
                      </a:r>
                      <a:r>
                        <a:rPr lang="en-GB" sz="1000" b="0" baseline="30000" dirty="0" smtClean="0">
                          <a:solidFill>
                            <a:sysClr val="windowText" lastClr="000000"/>
                          </a:solidFill>
                        </a:rPr>
                        <a:t>o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15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Define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 the terms: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internal energy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Specific heat capacity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Specific latent heat</a:t>
                      </a:r>
                      <a:endParaRPr lang="en-GB" sz="10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Explain why changing the temperature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 of a fixed volume of gas, changes the pressure.</a:t>
                      </a:r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Write the equation for working out energy for a changing state</a:t>
                      </a:r>
                    </a:p>
                    <a:p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The specific latent heat of vaporisation for water (boiling) is  2260000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 J/kg. How much energy is needed to completely boil 1.50kg of water at 100</a:t>
                      </a:r>
                      <a:r>
                        <a:rPr lang="en-GB" sz="1000" b="0" baseline="30000" dirty="0" smtClean="0">
                          <a:solidFill>
                            <a:sysClr val="windowText" lastClr="000000"/>
                          </a:solidFill>
                        </a:rPr>
                        <a:t>o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C</a:t>
                      </a:r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155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Describe the heating graph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Describe the cooling graph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Explain why there are flat parts on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 the heating and cooling graphs</a:t>
                      </a:r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Describe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 the movement of particles in a gas</a:t>
                      </a:r>
                    </a:p>
                    <a:p>
                      <a:endParaRPr lang="en-GB" sz="10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10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10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10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Pressure and volume are inversely proportional. That means that at volume goes up pressure goes ____________</a:t>
                      </a:r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4807" y="1340768"/>
            <a:ext cx="335601" cy="335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8" y="2417510"/>
            <a:ext cx="2123728" cy="65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4976" y="44624"/>
            <a:ext cx="323528" cy="327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322" y="4725144"/>
            <a:ext cx="335601" cy="335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1893" y="3035282"/>
            <a:ext cx="335601" cy="335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5" y="5792347"/>
            <a:ext cx="1588268" cy="1021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3" y="5792347"/>
            <a:ext cx="1665198" cy="1021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851565"/>
            <a:ext cx="1612404" cy="505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471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92562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9745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ysClr val="windowText" lastClr="000000"/>
                          </a:solidFill>
                        </a:rPr>
                        <a:t>P4 Atomic structure</a:t>
                      </a:r>
                    </a:p>
                    <a:p>
                      <a:pPr algn="ctr"/>
                      <a:r>
                        <a:rPr lang="en-GB" sz="1800" dirty="0" smtClean="0">
                          <a:solidFill>
                            <a:sysClr val="windowText" lastClr="000000"/>
                          </a:solidFill>
                        </a:rPr>
                        <a:t>AQA Trilogy</a:t>
                      </a:r>
                    </a:p>
                    <a:p>
                      <a:pPr algn="l"/>
                      <a:endParaRPr lang="en-GB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Describe the difference between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the </a:t>
                      </a:r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plum pudding and the nuclear 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model of an atom</a:t>
                      </a:r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What is an isotope?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Describe Alpha decay and complete the nuclear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equation</a:t>
                      </a:r>
                      <a:endParaRPr lang="en-GB" sz="9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7450"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ysClr val="windowText" lastClr="000000"/>
                          </a:solidFill>
                        </a:rPr>
                        <a:t>What is the approximate radius of an atom?</a:t>
                      </a:r>
                    </a:p>
                    <a:p>
                      <a:endParaRPr lang="en-GB" sz="9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900" dirty="0" smtClean="0">
                          <a:solidFill>
                            <a:sysClr val="windowText" lastClr="000000"/>
                          </a:solidFill>
                        </a:rPr>
                        <a:t>What is the approximate size of a nucleus?</a:t>
                      </a:r>
                      <a:endParaRPr lang="en-GB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Where in an atom are the neutrons and proton?</a:t>
                      </a:r>
                    </a:p>
                    <a:p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The number of protons = the number of_________</a:t>
                      </a:r>
                    </a:p>
                    <a:p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Atomic number is the number of _________</a:t>
                      </a:r>
                    </a:p>
                    <a:p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Mass number is the number of ________ + the number of _________</a:t>
                      </a:r>
                    </a:p>
                    <a:p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Isotopes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have a different number of ____________</a:t>
                      </a:r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Describe the following (include: penetration, range and ionising power)</a:t>
                      </a:r>
                    </a:p>
                    <a:p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Alpha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particle (</a:t>
                      </a:r>
                      <a:r>
                        <a:rPr lang="el-GR" sz="900" b="0" baseline="0" dirty="0" smtClean="0">
                          <a:solidFill>
                            <a:sysClr val="windowText" lastClr="000000"/>
                          </a:solidFill>
                        </a:rPr>
                        <a:t>α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Beta particle (</a:t>
                      </a:r>
                      <a:r>
                        <a:rPr lang="el-GR" sz="900" b="0" baseline="0" dirty="0" smtClean="0">
                          <a:solidFill>
                            <a:sysClr val="windowText" lastClr="000000"/>
                          </a:solidFill>
                        </a:rPr>
                        <a:t>β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Gamma ray (</a:t>
                      </a:r>
                      <a:r>
                        <a:rPr lang="el-GR" sz="900" b="0" baseline="0" dirty="0" smtClean="0">
                          <a:solidFill>
                            <a:sysClr val="windowText" lastClr="000000"/>
                          </a:solidFill>
                        </a:rPr>
                        <a:t>Υ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Describe Beta decay and complete the nuclear equation</a:t>
                      </a:r>
                      <a:endParaRPr lang="en-GB" sz="9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155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Number of protons =</a:t>
                      </a:r>
                    </a:p>
                    <a:p>
                      <a:pPr marL="0" indent="0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Number of neutrons =</a:t>
                      </a:r>
                    </a:p>
                    <a:p>
                      <a:pPr marL="0" indent="0">
                        <a:lnSpc>
                          <a:spcPct val="2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Number of electrons =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Explain what was doing out from the alpha scattering experiment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Define the term half-life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Give the unit for ‘activity’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What is the function of a Geiger-Muller tube?</a:t>
                      </a:r>
                    </a:p>
                    <a:p>
                      <a:endParaRPr lang="en-GB" sz="9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  <a:latin typeface="+mj-lt"/>
                        </a:rPr>
                        <a:t>Define the terms:</a:t>
                      </a:r>
                    </a:p>
                    <a:p>
                      <a:pPr algn="l"/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  <a:latin typeface="+mj-lt"/>
                        </a:rPr>
                        <a:t>Contamination</a:t>
                      </a:r>
                    </a:p>
                    <a:p>
                      <a:pPr algn="l"/>
                      <a:endParaRPr lang="en-GB" sz="900" b="0" dirty="0" smtClean="0">
                        <a:solidFill>
                          <a:sysClr val="windowText" lastClr="000000"/>
                        </a:solidFill>
                        <a:latin typeface="+mj-lt"/>
                      </a:endParaRPr>
                    </a:p>
                    <a:p>
                      <a:pPr algn="l"/>
                      <a:endParaRPr lang="en-GB" sz="900" b="0" dirty="0" smtClean="0">
                        <a:solidFill>
                          <a:sysClr val="windowText" lastClr="000000"/>
                        </a:solidFill>
                        <a:latin typeface="+mj-lt"/>
                      </a:endParaRPr>
                    </a:p>
                    <a:p>
                      <a:pPr algn="l"/>
                      <a:endParaRPr lang="en-GB" sz="900" b="0" dirty="0" smtClean="0">
                        <a:solidFill>
                          <a:sysClr val="windowText" lastClr="000000"/>
                        </a:solidFill>
                        <a:latin typeface="+mj-lt"/>
                      </a:endParaRPr>
                    </a:p>
                    <a:p>
                      <a:pPr algn="l"/>
                      <a:r>
                        <a:rPr lang="en-GB" sz="900" b="0" dirty="0" err="1" smtClean="0">
                          <a:solidFill>
                            <a:sysClr val="windowText" lastClr="000000"/>
                          </a:solidFill>
                          <a:latin typeface="+mj-lt"/>
                        </a:rPr>
                        <a:t>Irradation</a:t>
                      </a:r>
                      <a:endParaRPr lang="en-GB" sz="900" b="0" dirty="0" smtClean="0">
                        <a:solidFill>
                          <a:sysClr val="windowText" lastClr="000000"/>
                        </a:solidFill>
                        <a:latin typeface="+mj-lt"/>
                      </a:endParaRPr>
                    </a:p>
                    <a:p>
                      <a:pPr algn="l"/>
                      <a:endParaRPr lang="en-GB" sz="900" b="0" dirty="0" smtClean="0">
                        <a:solidFill>
                          <a:sysClr val="windowText" lastClr="000000"/>
                        </a:solidFill>
                        <a:latin typeface="+mj-lt"/>
                      </a:endParaRPr>
                    </a:p>
                    <a:p>
                      <a:pPr algn="l"/>
                      <a:endParaRPr lang="en-GB" sz="900" b="0" dirty="0" smtClean="0">
                        <a:solidFill>
                          <a:sysClr val="windowText" lastClr="000000"/>
                        </a:solidFill>
                        <a:latin typeface="+mj-lt"/>
                      </a:endParaRPr>
                    </a:p>
                    <a:p>
                      <a:pPr algn="l"/>
                      <a:endParaRPr lang="en-GB" sz="900" b="0" dirty="0" smtClean="0">
                        <a:solidFill>
                          <a:sysClr val="windowText" lastClr="000000"/>
                        </a:solidFill>
                        <a:latin typeface="+mj-lt"/>
                      </a:endParaRPr>
                    </a:p>
                    <a:p>
                      <a:pPr algn="l"/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  <a:latin typeface="+mj-lt"/>
                        </a:rPr>
                        <a:t>Background radiation</a:t>
                      </a:r>
                    </a:p>
                    <a:p>
                      <a:pPr algn="l"/>
                      <a:endParaRPr lang="en-GB" sz="900" b="0" dirty="0" smtClean="0">
                        <a:solidFill>
                          <a:sysClr val="windowText" lastClr="000000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155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GB" sz="900" baseline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How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did Niels Bohr adapt the nuclear model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of the atom?</a:t>
                      </a:r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Graph showing half life</a:t>
                      </a:r>
                      <a:endParaRPr lang="en-GB" sz="9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  <a:latin typeface="+mj-lt"/>
                        </a:rPr>
                        <a:t>The activity of a sample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  <a:latin typeface="+mj-lt"/>
                        </a:rPr>
                        <a:t> is 640 </a:t>
                      </a:r>
                      <a:r>
                        <a:rPr lang="en-GB" sz="900" b="0" baseline="0" dirty="0" err="1" smtClean="0">
                          <a:solidFill>
                            <a:sysClr val="windowText" lastClr="000000"/>
                          </a:solidFill>
                          <a:latin typeface="+mj-lt"/>
                        </a:rPr>
                        <a:t>Bq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  <a:latin typeface="+mj-lt"/>
                        </a:rPr>
                        <a:t>. Calculate the final activity after two half-lives.</a:t>
                      </a:r>
                      <a:endParaRPr lang="en-GB" sz="900" b="0" dirty="0">
                        <a:solidFill>
                          <a:sysClr val="windowText" lastClr="000000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573016"/>
            <a:ext cx="1584176" cy="396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165508"/>
            <a:ext cx="883543" cy="470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Image result for nuclear atom model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5945" y="1124744"/>
            <a:ext cx="592756" cy="533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3" y="5301208"/>
            <a:ext cx="2155413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295" y="4272777"/>
            <a:ext cx="1305406" cy="812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713" y="896143"/>
            <a:ext cx="1277479" cy="762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221373"/>
            <a:ext cx="2088232" cy="401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042335"/>
            <a:ext cx="2160240" cy="314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7226" y="2523151"/>
            <a:ext cx="16383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813734"/>
            <a:ext cx="1614289" cy="311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999" y="5427222"/>
            <a:ext cx="2170249" cy="1314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322" y="6477775"/>
            <a:ext cx="335601" cy="335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471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08873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9745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ysClr val="windowText" lastClr="000000"/>
                          </a:solidFill>
                        </a:rPr>
                        <a:t>Physics equations to learn </a:t>
                      </a:r>
                      <a:endParaRPr lang="en-GB" sz="18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r>
                        <a:rPr lang="en-GB" sz="1800" dirty="0" smtClean="0">
                          <a:solidFill>
                            <a:sysClr val="windowText" lastClr="000000"/>
                          </a:solidFill>
                        </a:rPr>
                        <a:t>AQA Trilogy</a:t>
                      </a:r>
                    </a:p>
                    <a:p>
                      <a:pPr algn="ctr"/>
                      <a:r>
                        <a:rPr lang="en-GB" sz="1800" dirty="0" smtClean="0">
                          <a:solidFill>
                            <a:sysClr val="windowText" lastClr="000000"/>
                          </a:solidFill>
                        </a:rPr>
                        <a:t>P1-4</a:t>
                      </a:r>
                    </a:p>
                    <a:p>
                      <a:pPr algn="ctr"/>
                      <a:endParaRPr lang="en-GB" sz="18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Weight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= mass x gravitational field strength</a:t>
                      </a:r>
                    </a:p>
                    <a:p>
                      <a:pPr algn="ctr"/>
                      <a:r>
                        <a:rPr lang="en-GB" sz="2400" b="0" baseline="0" dirty="0" smtClean="0">
                          <a:solidFill>
                            <a:sysClr val="windowText" lastClr="000000"/>
                          </a:solidFill>
                        </a:rPr>
                        <a:t>W= mg</a:t>
                      </a:r>
                      <a:endParaRPr lang="en-GB" sz="2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Power = energy transferred ÷ time</a:t>
                      </a:r>
                    </a:p>
                    <a:p>
                      <a:pPr algn="ctr"/>
                      <a:r>
                        <a:rPr lang="en-GB" sz="2400" b="0" dirty="0" smtClean="0">
                          <a:solidFill>
                            <a:sysClr val="windowText" lastClr="000000"/>
                          </a:solidFill>
                        </a:rPr>
                        <a:t>P = E</a:t>
                      </a:r>
                    </a:p>
                    <a:p>
                      <a:pPr algn="ctr"/>
                      <a:r>
                        <a:rPr lang="en-GB" sz="2400" b="0" dirty="0" smtClean="0">
                          <a:solidFill>
                            <a:sysClr val="windowText" lastClr="000000"/>
                          </a:solidFill>
                        </a:rPr>
                        <a:t>       t</a:t>
                      </a:r>
                      <a:endParaRPr lang="en-GB" sz="2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Power = (current)</a:t>
                      </a:r>
                      <a:r>
                        <a:rPr lang="en-GB" sz="1000" b="0" baseline="300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 x resistance</a:t>
                      </a:r>
                    </a:p>
                    <a:p>
                      <a:pPr algn="ctr"/>
                      <a:r>
                        <a:rPr lang="en-GB" sz="2400" b="0" baseline="0" dirty="0" smtClean="0">
                          <a:solidFill>
                            <a:sysClr val="windowText" lastClr="000000"/>
                          </a:solidFill>
                        </a:rPr>
                        <a:t>P = </a:t>
                      </a:r>
                      <a:r>
                        <a:rPr lang="en-GB" sz="2400" b="0" baseline="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I</a:t>
                      </a:r>
                      <a:r>
                        <a:rPr lang="en-GB" sz="2400" b="0" baseline="30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r>
                        <a:rPr lang="en-GB" sz="2400" b="0" baseline="0" dirty="0" smtClean="0">
                          <a:solidFill>
                            <a:sysClr val="windowText" lastClr="000000"/>
                          </a:solidFill>
                        </a:rPr>
                        <a:t> R</a:t>
                      </a:r>
                      <a:endParaRPr lang="en-GB" sz="2400" b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745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Charge flow = current x time 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2400" b="0" dirty="0" smtClean="0">
                          <a:solidFill>
                            <a:sysClr val="windowText" lastClr="000000"/>
                          </a:solidFill>
                        </a:rPr>
                        <a:t>Q = </a:t>
                      </a:r>
                      <a:r>
                        <a:rPr lang="en-GB" sz="2400" b="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n-GB" sz="2400" b="0" dirty="0" smtClean="0">
                          <a:solidFill>
                            <a:sysClr val="windowText" lastClr="000000"/>
                          </a:solidFill>
                        </a:rPr>
                        <a:t>t</a:t>
                      </a:r>
                      <a:endParaRPr lang="en-GB" sz="2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</a:rPr>
                        <a:t>Work done = force x distance</a:t>
                      </a:r>
                    </a:p>
                    <a:p>
                      <a:pPr algn="ctr"/>
                      <a:r>
                        <a:rPr lang="en-GB" sz="2400" dirty="0" smtClean="0">
                          <a:solidFill>
                            <a:sysClr val="windowText" lastClr="000000"/>
                          </a:solidFill>
                        </a:rPr>
                        <a:t>W</a:t>
                      </a:r>
                      <a:r>
                        <a:rPr lang="en-GB" sz="2400" baseline="0" dirty="0" smtClean="0">
                          <a:solidFill>
                            <a:sysClr val="windowText" lastClr="000000"/>
                          </a:solidFill>
                        </a:rPr>
                        <a:t> = Fs  </a:t>
                      </a:r>
                      <a:endParaRPr lang="en-GB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Power =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 work done ÷ time</a:t>
                      </a:r>
                    </a:p>
                    <a:p>
                      <a:pPr algn="ctr"/>
                      <a:r>
                        <a:rPr lang="en-GB" sz="2400" b="0" baseline="0" dirty="0" smtClean="0">
                          <a:solidFill>
                            <a:sysClr val="windowText" lastClr="000000"/>
                          </a:solidFill>
                        </a:rPr>
                        <a:t>P = W</a:t>
                      </a:r>
                    </a:p>
                    <a:p>
                      <a:pPr algn="ctr"/>
                      <a:r>
                        <a:rPr lang="en-GB" sz="2400" b="0" baseline="0" dirty="0" smtClean="0">
                          <a:solidFill>
                            <a:sysClr val="windowText" lastClr="000000"/>
                          </a:solidFill>
                        </a:rPr>
                        <a:t>      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Energy transferred = power x time</a:t>
                      </a:r>
                    </a:p>
                    <a:p>
                      <a:pPr algn="ctr"/>
                      <a:r>
                        <a:rPr lang="en-GB" sz="2400" b="0" baseline="0" dirty="0" smtClean="0">
                          <a:solidFill>
                            <a:sysClr val="windowText" lastClr="000000"/>
                          </a:solidFill>
                        </a:rPr>
                        <a:t>E = P 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1550"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Potential difference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 = current x resistance</a:t>
                      </a:r>
                    </a:p>
                    <a:p>
                      <a:pPr algn="ctr"/>
                      <a:r>
                        <a:rPr lang="en-GB" sz="2400" b="0" baseline="0" dirty="0" smtClean="0">
                          <a:solidFill>
                            <a:sysClr val="windowText" lastClr="000000"/>
                          </a:solidFill>
                        </a:rPr>
                        <a:t>V = </a:t>
                      </a:r>
                      <a:r>
                        <a:rPr lang="en-GB" sz="2400" b="0" baseline="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I</a:t>
                      </a:r>
                      <a:r>
                        <a:rPr lang="en-GB" sz="2400" b="0" baseline="0" dirty="0" smtClean="0">
                          <a:solidFill>
                            <a:sysClr val="windowText" lastClr="000000"/>
                          </a:solidFill>
                        </a:rPr>
                        <a:t> R</a:t>
                      </a:r>
                      <a:endParaRPr lang="en-GB" sz="2400" b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</a:rPr>
                        <a:t>Kinetic</a:t>
                      </a:r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 energy = 0.5 x mass x (speed)</a:t>
                      </a:r>
                      <a:r>
                        <a:rPr lang="en-GB" sz="1000" baseline="300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GB" sz="10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r>
                        <a:rPr lang="en-GB" sz="2400" baseline="0" dirty="0" err="1" smtClean="0">
                          <a:solidFill>
                            <a:sysClr val="windowText" lastClr="000000"/>
                          </a:solidFill>
                        </a:rPr>
                        <a:t>E</a:t>
                      </a:r>
                      <a:r>
                        <a:rPr lang="en-GB" sz="2400" baseline="-25000" dirty="0" err="1" smtClean="0">
                          <a:solidFill>
                            <a:sysClr val="windowText" lastClr="000000"/>
                          </a:solidFill>
                        </a:rPr>
                        <a:t>k</a:t>
                      </a:r>
                      <a:r>
                        <a:rPr lang="en-GB" sz="2400" baseline="0" dirty="0" smtClean="0">
                          <a:solidFill>
                            <a:sysClr val="windowText" lastClr="000000"/>
                          </a:solidFill>
                        </a:rPr>
                        <a:t> = ½ mv</a:t>
                      </a:r>
                      <a:r>
                        <a:rPr lang="en-GB" sz="2400" baseline="300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GB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Efficiency = </a:t>
                      </a:r>
                      <a:r>
                        <a:rPr lang="en-GB" sz="900" b="0" u="sng" dirty="0" smtClean="0">
                          <a:solidFill>
                            <a:sysClr val="windowText" lastClr="000000"/>
                          </a:solidFill>
                        </a:rPr>
                        <a:t>useful</a:t>
                      </a:r>
                      <a:r>
                        <a:rPr lang="en-GB" sz="900" b="0" u="sng" baseline="0" dirty="0" smtClean="0">
                          <a:solidFill>
                            <a:sysClr val="windowText" lastClr="000000"/>
                          </a:solidFill>
                        </a:rPr>
                        <a:t> output energy transfer </a:t>
                      </a:r>
                    </a:p>
                    <a:p>
                      <a:pPr algn="ctr"/>
                      <a:r>
                        <a:rPr lang="en-GB" sz="900" b="0" baseline="0" smtClean="0">
                          <a:solidFill>
                            <a:sysClr val="windowText" lastClr="000000"/>
                          </a:solidFill>
                        </a:rPr>
                        <a:t>                      total 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input energy transfer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Energy transferred = charge flow x potential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 difference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baseline="0" dirty="0" smtClean="0">
                          <a:solidFill>
                            <a:sysClr val="windowText" lastClr="000000"/>
                          </a:solidFill>
                        </a:rPr>
                        <a:t>E = Q V</a:t>
                      </a:r>
                      <a:endParaRPr lang="en-GB" sz="2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1550"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Power = potential difference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 x current </a:t>
                      </a:r>
                    </a:p>
                    <a:p>
                      <a:pPr algn="ctr"/>
                      <a:r>
                        <a:rPr lang="en-GB" sz="2400" b="0" baseline="0" dirty="0" smtClean="0">
                          <a:solidFill>
                            <a:sysClr val="windowText" lastClr="000000"/>
                          </a:solidFill>
                        </a:rPr>
                        <a:t>P = V</a:t>
                      </a:r>
                      <a:r>
                        <a:rPr lang="en-GB" sz="2400" b="0" baseline="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I</a:t>
                      </a:r>
                      <a:endParaRPr lang="en-GB" sz="2400" b="0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Gravitational potential energy = mass x gravitational field strength x height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sz="2400" baseline="0" dirty="0" smtClean="0">
                          <a:solidFill>
                            <a:sysClr val="windowText" lastClr="000000"/>
                          </a:solidFill>
                        </a:rPr>
                        <a:t>E</a:t>
                      </a:r>
                      <a:r>
                        <a:rPr lang="en-GB" sz="2400" baseline="-25000" dirty="0" smtClean="0">
                          <a:solidFill>
                            <a:sysClr val="windowText" lastClr="000000"/>
                          </a:solidFill>
                        </a:rPr>
                        <a:t>p</a:t>
                      </a:r>
                      <a:r>
                        <a:rPr lang="en-GB" sz="2400" baseline="0" dirty="0" smtClean="0">
                          <a:solidFill>
                            <a:sysClr val="windowText" lastClr="000000"/>
                          </a:solidFill>
                        </a:rPr>
                        <a:t> = m g 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Efficiency = </a:t>
                      </a:r>
                      <a:r>
                        <a:rPr lang="en-GB" sz="900" b="0" u="sng" dirty="0" smtClean="0">
                          <a:solidFill>
                            <a:sysClr val="windowText" lastClr="000000"/>
                          </a:solidFill>
                        </a:rPr>
                        <a:t>useful</a:t>
                      </a:r>
                      <a:r>
                        <a:rPr lang="en-GB" sz="900" b="0" u="sng" baseline="0" dirty="0" smtClean="0">
                          <a:solidFill>
                            <a:sysClr val="windowText" lastClr="000000"/>
                          </a:solidFill>
                        </a:rPr>
                        <a:t> power output</a:t>
                      </a:r>
                    </a:p>
                    <a:p>
                      <a:pPr algn="l"/>
                      <a:r>
                        <a:rPr lang="en-GB" sz="900" b="0" u="none" baseline="0" dirty="0" smtClean="0">
                          <a:solidFill>
                            <a:sysClr val="windowText" lastClr="000000"/>
                          </a:solidFill>
                        </a:rPr>
                        <a:t>                    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              total power input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Density = mass ÷ volume </a:t>
                      </a:r>
                    </a:p>
                    <a:p>
                      <a:pPr algn="ctr"/>
                      <a:r>
                        <a:rPr lang="en-GB" sz="2400" b="0" i="1" dirty="0" smtClean="0">
                          <a:solidFill>
                            <a:sysClr val="windowText" lastClr="000000"/>
                          </a:solidFill>
                        </a:rPr>
                        <a:t>P</a:t>
                      </a:r>
                      <a:r>
                        <a:rPr lang="en-GB" sz="2400" b="0" dirty="0" smtClean="0">
                          <a:solidFill>
                            <a:sysClr val="windowText" lastClr="000000"/>
                          </a:solidFill>
                        </a:rPr>
                        <a:t> = </a:t>
                      </a:r>
                      <a:r>
                        <a:rPr lang="en-GB" sz="2400" b="0" u="sng" dirty="0" smtClean="0">
                          <a:solidFill>
                            <a:sysClr val="windowText" lastClr="000000"/>
                          </a:solidFill>
                        </a:rPr>
                        <a:t>m</a:t>
                      </a:r>
                    </a:p>
                    <a:p>
                      <a:pPr algn="ctr"/>
                      <a:r>
                        <a:rPr lang="en-GB" sz="2400" b="0" dirty="0" smtClean="0">
                          <a:solidFill>
                            <a:sysClr val="windowText" lastClr="000000"/>
                          </a:solidFill>
                        </a:rPr>
                        <a:t>      v</a:t>
                      </a:r>
                      <a:endParaRPr lang="en-GB" sz="2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5796136" y="908720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796136" y="2564904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268760"/>
            <a:ext cx="335601" cy="335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324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463" y="2473653"/>
            <a:ext cx="6829425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462" y="0"/>
            <a:ext cx="6703889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562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1680</Words>
  <Application>Microsoft Office PowerPoint</Application>
  <PresentationFormat>On-screen Show (4:3)</PresentationFormat>
  <Paragraphs>454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Comic Sans MS</vt:lpstr>
      <vt:lpstr>Wingdings</vt:lpstr>
      <vt:lpstr>Office Theme</vt:lpstr>
      <vt:lpstr>AQA Trilogy - Physics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Oakgrove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CSadler</dc:creator>
  <cp:lastModifiedBy>Jennie Priest</cp:lastModifiedBy>
  <cp:revision>52</cp:revision>
  <dcterms:created xsi:type="dcterms:W3CDTF">2017-02-06T11:39:12Z</dcterms:created>
  <dcterms:modified xsi:type="dcterms:W3CDTF">2020-03-11T09:57:13Z</dcterms:modified>
</cp:coreProperties>
</file>