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4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106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81A7A-29AE-4024-89BB-C22152B88899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06A13-E4C6-49CD-BC7E-C3261B695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329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F06A13-E4C6-49CD-BC7E-C3261B6954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944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in Point Layout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5AF861-F11A-4097-93B1-FFCAE9EB07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7326" y="1306731"/>
            <a:ext cx="8169348" cy="554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6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942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F6780E2-5A94-4415-B266-2F8DA29DA576}"/>
              </a:ext>
            </a:extLst>
          </p:cNvPr>
          <p:cNvSpPr txBox="1"/>
          <p:nvPr/>
        </p:nvSpPr>
        <p:spPr>
          <a:xfrm>
            <a:off x="0" y="7227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n w="12700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Cambridge National in Creative </a:t>
            </a:r>
            <a:r>
              <a:rPr lang="en-GB" sz="3600" b="1" dirty="0" err="1">
                <a:ln w="12700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iMedia</a:t>
            </a:r>
            <a:endParaRPr lang="en-GB" sz="3600" b="1" dirty="0">
              <a:ln w="127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530565-70D4-42AF-85EF-0BBB99557C74}"/>
              </a:ext>
            </a:extLst>
          </p:cNvPr>
          <p:cNvSpPr txBox="1"/>
          <p:nvPr/>
        </p:nvSpPr>
        <p:spPr>
          <a:xfrm>
            <a:off x="0" y="672616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ln w="1270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R082 </a:t>
            </a:r>
            <a:r>
              <a:rPr lang="en-GB" sz="3000" b="1" dirty="0">
                <a:ln w="1270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Year 10 Learning Journey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6B0C1F-E72F-4DCB-B01F-AD7CE52F71F8}"/>
              </a:ext>
            </a:extLst>
          </p:cNvPr>
          <p:cNvSpPr txBox="1"/>
          <p:nvPr/>
        </p:nvSpPr>
        <p:spPr>
          <a:xfrm>
            <a:off x="559239" y="1513956"/>
            <a:ext cx="1962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Submission </a:t>
            </a:r>
            <a:r>
              <a:rPr lang="en-GB" sz="2000" b="1" dirty="0"/>
              <a:t>Date</a:t>
            </a:r>
          </a:p>
          <a:p>
            <a:pPr algn="ctr"/>
            <a:r>
              <a:rPr lang="en-GB" sz="2000" dirty="0" smtClean="0"/>
              <a:t>May 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endParaRPr lang="en-GB" sz="2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FA1A76A-8A4F-42FB-961D-53BF3039AA28}"/>
              </a:ext>
            </a:extLst>
          </p:cNvPr>
          <p:cNvGrpSpPr/>
          <p:nvPr/>
        </p:nvGrpSpPr>
        <p:grpSpPr>
          <a:xfrm>
            <a:off x="2275604" y="5932640"/>
            <a:ext cx="1070823" cy="719363"/>
            <a:chOff x="-1044534" y="4336077"/>
            <a:chExt cx="1070823" cy="719363"/>
          </a:xfrm>
        </p:grpSpPr>
        <p:pic>
          <p:nvPicPr>
            <p:cNvPr id="27" name="Picture 2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C04A34E9-E464-41B7-88B5-325EA63CF5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68748" y="4736187"/>
              <a:ext cx="319253" cy="319253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31FBEB6-E826-4665-A575-A16D62E20FCA}"/>
                </a:ext>
              </a:extLst>
            </p:cNvPr>
            <p:cNvSpPr txBox="1"/>
            <p:nvPr/>
          </p:nvSpPr>
          <p:spPr>
            <a:xfrm>
              <a:off x="-1044534" y="4336077"/>
              <a:ext cx="10708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/>
                <a:t>Introduction to R082</a:t>
              </a:r>
              <a:endParaRPr lang="en-GB" sz="1000" dirty="0"/>
            </a:p>
          </p:txBody>
        </p:sp>
      </p:grpSp>
      <p:pic>
        <p:nvPicPr>
          <p:cNvPr id="30" name="Picture 29" descr="A stop sign&#10;&#10;Description automatically generated">
            <a:extLst>
              <a:ext uri="{FF2B5EF4-FFF2-40B4-BE49-F238E27FC236}">
                <a16:creationId xmlns:a16="http://schemas.microsoft.com/office/drawing/2014/main" id="{410AB2F4-04A4-487C-980A-C72B5C082D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43" y="5029092"/>
            <a:ext cx="372647" cy="372647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55B73DF4-D7CA-4732-B006-0456AA390E5C}"/>
              </a:ext>
            </a:extLst>
          </p:cNvPr>
          <p:cNvSpPr txBox="1"/>
          <p:nvPr/>
        </p:nvSpPr>
        <p:spPr>
          <a:xfrm>
            <a:off x="-146237" y="4726513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/>
              <a:t>L01 Complete</a:t>
            </a:r>
          </a:p>
          <a:p>
            <a:pPr algn="ctr"/>
            <a:r>
              <a:rPr lang="en-GB" sz="1000" b="1" dirty="0" smtClean="0"/>
              <a:t>PLC Check</a:t>
            </a:r>
            <a:endParaRPr lang="en-GB" sz="1000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30180C5-0528-4C03-A74F-DD6CC9322B92}"/>
              </a:ext>
            </a:extLst>
          </p:cNvPr>
          <p:cNvSpPr txBox="1"/>
          <p:nvPr/>
        </p:nvSpPr>
        <p:spPr>
          <a:xfrm>
            <a:off x="889178" y="6451351"/>
            <a:ext cx="19626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Sept</a:t>
            </a:r>
          </a:p>
          <a:p>
            <a:pPr algn="ctr"/>
            <a:r>
              <a:rPr lang="en-GB" sz="1100" dirty="0"/>
              <a:t>Year 10</a:t>
            </a:r>
          </a:p>
        </p:txBody>
      </p:sp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A18470B6-5AD3-44EC-B620-261C9F4A3E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385" y="6306424"/>
            <a:ext cx="319253" cy="319253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8DBE0CA4-D262-4A07-8227-6EF4D93C50D2}"/>
              </a:ext>
            </a:extLst>
          </p:cNvPr>
          <p:cNvSpPr txBox="1"/>
          <p:nvPr/>
        </p:nvSpPr>
        <p:spPr>
          <a:xfrm>
            <a:off x="3518895" y="5956233"/>
            <a:ext cx="1200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Graphics in a range of different sectors </a:t>
            </a:r>
            <a:endParaRPr lang="en-GB" sz="1000" dirty="0"/>
          </a:p>
        </p:txBody>
      </p:sp>
      <p:pic>
        <p:nvPicPr>
          <p:cNvPr id="40" name="Picture 39" descr="A picture containing drawing&#10;&#10;Description automatically generated">
            <a:extLst>
              <a:ext uri="{FF2B5EF4-FFF2-40B4-BE49-F238E27FC236}">
                <a16:creationId xmlns:a16="http://schemas.microsoft.com/office/drawing/2014/main" id="{1034B02E-706E-4867-93A9-3D67281838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208" y="6317552"/>
            <a:ext cx="319253" cy="319253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5026B527-61B7-4F81-8ECB-E4A94637CEBA}"/>
              </a:ext>
            </a:extLst>
          </p:cNvPr>
          <p:cNvSpPr txBox="1"/>
          <p:nvPr/>
        </p:nvSpPr>
        <p:spPr>
          <a:xfrm>
            <a:off x="5619587" y="5345955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Properties of Digital Graphics</a:t>
            </a:r>
            <a:endParaRPr lang="en-GB" sz="1000" dirty="0"/>
          </a:p>
        </p:txBody>
      </p:sp>
      <p:pic>
        <p:nvPicPr>
          <p:cNvPr id="43" name="Picture 4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7BE3FEF-8A4B-4BD9-88FA-B5ED0F9EA4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661" y="5744714"/>
            <a:ext cx="319253" cy="319253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D6DDBA4C-C03D-4A3C-BD9B-178F6E22889F}"/>
              </a:ext>
            </a:extLst>
          </p:cNvPr>
          <p:cNvSpPr txBox="1"/>
          <p:nvPr/>
        </p:nvSpPr>
        <p:spPr>
          <a:xfrm>
            <a:off x="4834295" y="5939464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Purpose of Digital Graphics</a:t>
            </a:r>
            <a:endParaRPr lang="en-GB" sz="1000" dirty="0"/>
          </a:p>
        </p:txBody>
      </p:sp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id="{EF5BD0D9-BE03-4080-83CC-B04D7619D5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040" y="5395888"/>
            <a:ext cx="319253" cy="319253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47824B27-7F3E-4B96-83ED-F3E5CA757F00}"/>
              </a:ext>
            </a:extLst>
          </p:cNvPr>
          <p:cNvSpPr txBox="1"/>
          <p:nvPr/>
        </p:nvSpPr>
        <p:spPr>
          <a:xfrm>
            <a:off x="2282005" y="5172896"/>
            <a:ext cx="10708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Design &amp; layout</a:t>
            </a:r>
            <a:endParaRPr lang="en-GB" sz="1000" dirty="0"/>
          </a:p>
        </p:txBody>
      </p:sp>
      <p:pic>
        <p:nvPicPr>
          <p:cNvPr id="49" name="Picture 4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9C3DA6B-2329-48D7-A0FA-42D8D97405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505" y="5411652"/>
            <a:ext cx="319253" cy="31925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3F7E008B-AB05-405D-A5C4-ED421D951AD2}"/>
              </a:ext>
            </a:extLst>
          </p:cNvPr>
          <p:cNvSpPr txBox="1"/>
          <p:nvPr/>
        </p:nvSpPr>
        <p:spPr>
          <a:xfrm>
            <a:off x="3524576" y="5034339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Different Audiences</a:t>
            </a:r>
            <a:endParaRPr lang="en-GB" sz="1000" dirty="0"/>
          </a:p>
        </p:txBody>
      </p:sp>
      <p:pic>
        <p:nvPicPr>
          <p:cNvPr id="52" name="Picture 51" descr="A picture containing drawing&#10;&#10;Description automatically generated">
            <a:extLst>
              <a:ext uri="{FF2B5EF4-FFF2-40B4-BE49-F238E27FC236}">
                <a16:creationId xmlns:a16="http://schemas.microsoft.com/office/drawing/2014/main" id="{42E9647B-EC27-4DD6-8A97-EF68E1AE24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936" y="5382177"/>
            <a:ext cx="319253" cy="319253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3003A95A-4C01-4660-AF4B-358AF1B14A16}"/>
              </a:ext>
            </a:extLst>
          </p:cNvPr>
          <p:cNvSpPr txBox="1"/>
          <p:nvPr/>
        </p:nvSpPr>
        <p:spPr>
          <a:xfrm>
            <a:off x="4616631" y="5171192"/>
            <a:ext cx="10708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File Formats</a:t>
            </a:r>
            <a:endParaRPr lang="en-GB" sz="1000" dirty="0"/>
          </a:p>
        </p:txBody>
      </p:sp>
      <p:pic>
        <p:nvPicPr>
          <p:cNvPr id="55" name="Picture 5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23032A2-BE48-4251-A6FD-B51ED2BD6A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743" y="4482376"/>
            <a:ext cx="319253" cy="319253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3BF429E6-1052-49D4-BB0C-B69AD3C37450}"/>
              </a:ext>
            </a:extLst>
          </p:cNvPr>
          <p:cNvSpPr txBox="1"/>
          <p:nvPr/>
        </p:nvSpPr>
        <p:spPr>
          <a:xfrm>
            <a:off x="3304039" y="4234625"/>
            <a:ext cx="10708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Asset List</a:t>
            </a:r>
            <a:endParaRPr lang="en-GB" sz="1000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F9793E5-6216-46A2-A245-6E2FEA399CE2}"/>
              </a:ext>
            </a:extLst>
          </p:cNvPr>
          <p:cNvGrpSpPr/>
          <p:nvPr/>
        </p:nvGrpSpPr>
        <p:grpSpPr>
          <a:xfrm>
            <a:off x="969759" y="4108439"/>
            <a:ext cx="1922804" cy="678357"/>
            <a:chOff x="-2272299" y="4377083"/>
            <a:chExt cx="1922804" cy="678357"/>
          </a:xfrm>
        </p:grpSpPr>
        <p:pic>
          <p:nvPicPr>
            <p:cNvPr id="58" name="Picture 5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53130D2F-9037-4E36-9670-63E1703C9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68748" y="4736187"/>
              <a:ext cx="319253" cy="319253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0579C5A-52D4-4B58-B768-95BB75FFC25E}"/>
                </a:ext>
              </a:extLst>
            </p:cNvPr>
            <p:cNvSpPr txBox="1"/>
            <p:nvPr/>
          </p:nvSpPr>
          <p:spPr>
            <a:xfrm>
              <a:off x="-2272299" y="4377083"/>
              <a:ext cx="10708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/>
                <a:t>Client Requirements</a:t>
              </a:r>
              <a:endParaRPr lang="en-GB" sz="1000" dirty="0"/>
            </a:p>
          </p:txBody>
        </p:sp>
      </p:grpSp>
      <p:pic>
        <p:nvPicPr>
          <p:cNvPr id="61" name="Picture 60" descr="A picture containing drawing&#10;&#10;Description automatically generated">
            <a:extLst>
              <a:ext uri="{FF2B5EF4-FFF2-40B4-BE49-F238E27FC236}">
                <a16:creationId xmlns:a16="http://schemas.microsoft.com/office/drawing/2014/main" id="{21F084B9-C2A7-468A-BD53-0E371BC042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785" y="4449412"/>
            <a:ext cx="319253" cy="319253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BF949702-34A1-4691-B49B-D7B537AFB6EC}"/>
              </a:ext>
            </a:extLst>
          </p:cNvPr>
          <p:cNvSpPr txBox="1"/>
          <p:nvPr/>
        </p:nvSpPr>
        <p:spPr>
          <a:xfrm>
            <a:off x="2182348" y="4244717"/>
            <a:ext cx="10708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Work Plan</a:t>
            </a:r>
            <a:endParaRPr lang="en-GB" sz="1000" dirty="0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BE6F9EF-2FF8-4AE8-8A89-01F0F3692A11}"/>
              </a:ext>
            </a:extLst>
          </p:cNvPr>
          <p:cNvGrpSpPr/>
          <p:nvPr/>
        </p:nvGrpSpPr>
        <p:grpSpPr>
          <a:xfrm>
            <a:off x="4443293" y="4234625"/>
            <a:ext cx="1070823" cy="543218"/>
            <a:chOff x="-1066009" y="4512222"/>
            <a:chExt cx="1070823" cy="543218"/>
          </a:xfrm>
        </p:grpSpPr>
        <p:pic>
          <p:nvPicPr>
            <p:cNvPr id="66" name="Picture 65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41F4BC24-C46B-464E-BA24-B806EF83E0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68748" y="4736187"/>
              <a:ext cx="319253" cy="319253"/>
            </a:xfrm>
            <a:prstGeom prst="rect">
              <a:avLst/>
            </a:prstGeom>
          </p:spPr>
        </p:pic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28DCB4E-3D1D-4754-8B36-8CE1F4496803}"/>
                </a:ext>
              </a:extLst>
            </p:cNvPr>
            <p:cNvSpPr txBox="1"/>
            <p:nvPr/>
          </p:nvSpPr>
          <p:spPr>
            <a:xfrm>
              <a:off x="-1066009" y="4512222"/>
              <a:ext cx="10708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/>
                <a:t>Moodboard</a:t>
              </a:r>
              <a:endParaRPr lang="en-GB" sz="1000" dirty="0"/>
            </a:p>
          </p:txBody>
        </p:sp>
      </p:grpSp>
      <p:pic>
        <p:nvPicPr>
          <p:cNvPr id="72" name="Picture 71" descr="A picture containing drawing&#10;&#10;Description automatically generated">
            <a:extLst>
              <a:ext uri="{FF2B5EF4-FFF2-40B4-BE49-F238E27FC236}">
                <a16:creationId xmlns:a16="http://schemas.microsoft.com/office/drawing/2014/main" id="{7A07335E-2405-499C-8086-E2D002DA30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419" y="3496768"/>
            <a:ext cx="319253" cy="319253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3A4742F7-01CC-4F96-BE04-1A00755E16B0}"/>
              </a:ext>
            </a:extLst>
          </p:cNvPr>
          <p:cNvSpPr txBox="1"/>
          <p:nvPr/>
        </p:nvSpPr>
        <p:spPr>
          <a:xfrm>
            <a:off x="8031830" y="3557257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Obtain </a:t>
            </a:r>
          </a:p>
          <a:p>
            <a:pPr algn="ctr"/>
            <a:r>
              <a:rPr lang="en-GB" sz="1000" dirty="0"/>
              <a:t>A</a:t>
            </a:r>
            <a:r>
              <a:rPr lang="en-GB" sz="1000" dirty="0" smtClean="0"/>
              <a:t>ssets</a:t>
            </a:r>
            <a:endParaRPr lang="en-GB" sz="100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B0EC07C-8938-4944-A2FE-3DC17B9604BD}"/>
              </a:ext>
            </a:extLst>
          </p:cNvPr>
          <p:cNvSpPr txBox="1"/>
          <p:nvPr/>
        </p:nvSpPr>
        <p:spPr>
          <a:xfrm>
            <a:off x="5836058" y="2251867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Review Of Graphic</a:t>
            </a:r>
            <a:endParaRPr lang="en-GB" sz="10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FC4D68A-0711-4BDA-B8FD-1EDBAD79C50C}"/>
              </a:ext>
            </a:extLst>
          </p:cNvPr>
          <p:cNvSpPr txBox="1"/>
          <p:nvPr/>
        </p:nvSpPr>
        <p:spPr>
          <a:xfrm>
            <a:off x="6805645" y="1405309"/>
            <a:ext cx="1070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Evaluate / Decide improvements</a:t>
            </a:r>
            <a:endParaRPr lang="en-GB" sz="1000" dirty="0"/>
          </a:p>
        </p:txBody>
      </p:sp>
      <p:pic>
        <p:nvPicPr>
          <p:cNvPr id="81" name="Picture 80" descr="A picture containing drawing&#10;&#10;Description automatically generated">
            <a:extLst>
              <a:ext uri="{FF2B5EF4-FFF2-40B4-BE49-F238E27FC236}">
                <a16:creationId xmlns:a16="http://schemas.microsoft.com/office/drawing/2014/main" id="{9927F37C-1F79-46B1-A356-9DC1840028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318" y="1920242"/>
            <a:ext cx="319253" cy="319253"/>
          </a:xfrm>
          <a:prstGeom prst="rect">
            <a:avLst/>
          </a:prstGeom>
        </p:spPr>
      </p:pic>
      <p:grpSp>
        <p:nvGrpSpPr>
          <p:cNvPr id="88" name="Group 87">
            <a:extLst>
              <a:ext uri="{FF2B5EF4-FFF2-40B4-BE49-F238E27FC236}">
                <a16:creationId xmlns:a16="http://schemas.microsoft.com/office/drawing/2014/main" id="{58D6D197-03D3-4B00-8B93-10E8964E09FF}"/>
              </a:ext>
            </a:extLst>
          </p:cNvPr>
          <p:cNvGrpSpPr/>
          <p:nvPr/>
        </p:nvGrpSpPr>
        <p:grpSpPr>
          <a:xfrm>
            <a:off x="1151584" y="5046660"/>
            <a:ext cx="1138860" cy="706557"/>
            <a:chOff x="-1044534" y="4348883"/>
            <a:chExt cx="1138860" cy="706557"/>
          </a:xfrm>
        </p:grpSpPr>
        <p:pic>
          <p:nvPicPr>
            <p:cNvPr id="89" name="Picture 8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61FCA97F-3012-4C95-AA5C-F44A21DD9D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68748" y="4736187"/>
              <a:ext cx="319253" cy="319253"/>
            </a:xfrm>
            <a:prstGeom prst="rect">
              <a:avLst/>
            </a:prstGeom>
          </p:spPr>
        </p:pic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582A1AE-15C2-40E3-A38B-62D6270109FA}"/>
                </a:ext>
              </a:extLst>
            </p:cNvPr>
            <p:cNvSpPr txBox="1"/>
            <p:nvPr/>
          </p:nvSpPr>
          <p:spPr>
            <a:xfrm>
              <a:off x="-1044534" y="4348883"/>
              <a:ext cx="11388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/>
                <a:t>Check work before submission</a:t>
              </a:r>
              <a:endParaRPr lang="en-GB" sz="1000" dirty="0"/>
            </a:p>
          </p:txBody>
        </p: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C740FE01-85FF-443E-ACB2-CC3A5888D630}"/>
              </a:ext>
            </a:extLst>
          </p:cNvPr>
          <p:cNvSpPr txBox="1"/>
          <p:nvPr/>
        </p:nvSpPr>
        <p:spPr>
          <a:xfrm>
            <a:off x="7153161" y="4242717"/>
            <a:ext cx="1270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/>
              <a:t>LO2 Pre-Production Complete</a:t>
            </a:r>
            <a:endParaRPr lang="en-GB" sz="1000" b="1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F2FBB13-0A93-4C08-B21E-3071C1B977E9}"/>
              </a:ext>
            </a:extLst>
          </p:cNvPr>
          <p:cNvSpPr txBox="1"/>
          <p:nvPr/>
        </p:nvSpPr>
        <p:spPr>
          <a:xfrm>
            <a:off x="4157415" y="1205906"/>
            <a:ext cx="1070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Present portfolio of evidence for moderation</a:t>
            </a:r>
            <a:endParaRPr lang="en-GB" sz="10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AA3C0D93-06F9-45FA-8EAE-D269696BF50B}"/>
              </a:ext>
            </a:extLst>
          </p:cNvPr>
          <p:cNvSpPr txBox="1"/>
          <p:nvPr/>
        </p:nvSpPr>
        <p:spPr>
          <a:xfrm>
            <a:off x="5435891" y="1416227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/>
              <a:t>LO4 –Complete</a:t>
            </a:r>
          </a:p>
          <a:p>
            <a:pPr algn="ctr"/>
            <a:r>
              <a:rPr lang="en-GB" sz="1000" b="1" dirty="0" smtClean="0"/>
              <a:t>Final PLC check</a:t>
            </a:r>
            <a:endParaRPr lang="en-GB" sz="1000" b="1" dirty="0"/>
          </a:p>
        </p:txBody>
      </p:sp>
      <p:pic>
        <p:nvPicPr>
          <p:cNvPr id="107" name="Picture 106" descr="A picture containing drawing&#10;&#10;Description automatically generated">
            <a:extLst>
              <a:ext uri="{FF2B5EF4-FFF2-40B4-BE49-F238E27FC236}">
                <a16:creationId xmlns:a16="http://schemas.microsoft.com/office/drawing/2014/main" id="{B1B8E14D-57ED-43A5-8425-0383BB27EA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188" y="2842498"/>
            <a:ext cx="319253" cy="319253"/>
          </a:xfrm>
          <a:prstGeom prst="rect">
            <a:avLst/>
          </a:prstGeom>
        </p:spPr>
      </p:pic>
      <p:pic>
        <p:nvPicPr>
          <p:cNvPr id="86" name="Picture 8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80EB730-C886-4685-8A7A-6FCD5AB8C6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967" y="2591551"/>
            <a:ext cx="319253" cy="319253"/>
          </a:xfrm>
          <a:prstGeom prst="rect">
            <a:avLst/>
          </a:prstGeom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96EEA65A-A3FC-4BA5-861A-3486117A7142}"/>
              </a:ext>
            </a:extLst>
          </p:cNvPr>
          <p:cNvSpPr txBox="1"/>
          <p:nvPr/>
        </p:nvSpPr>
        <p:spPr>
          <a:xfrm>
            <a:off x="1861024" y="2465397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Complete </a:t>
            </a:r>
          </a:p>
          <a:p>
            <a:pPr algn="ctr"/>
            <a:r>
              <a:rPr lang="en-GB" sz="1000" dirty="0" smtClean="0"/>
              <a:t>Design Log</a:t>
            </a:r>
            <a:endParaRPr lang="en-GB" sz="1000" dirty="0"/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813DF6B0-BC7A-4FD9-B0A9-D2FB7D5E2B36}"/>
              </a:ext>
            </a:extLst>
          </p:cNvPr>
          <p:cNvGrpSpPr/>
          <p:nvPr/>
        </p:nvGrpSpPr>
        <p:grpSpPr>
          <a:xfrm>
            <a:off x="3384986" y="2196061"/>
            <a:ext cx="1070823" cy="706557"/>
            <a:chOff x="-1044534" y="4348883"/>
            <a:chExt cx="1070823" cy="706557"/>
          </a:xfrm>
        </p:grpSpPr>
        <p:pic>
          <p:nvPicPr>
            <p:cNvPr id="110" name="Picture 10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09054F6B-29C1-44D0-9AE3-0BF0D72282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68748" y="4736187"/>
              <a:ext cx="319253" cy="319253"/>
            </a:xfrm>
            <a:prstGeom prst="rect">
              <a:avLst/>
            </a:prstGeom>
          </p:spPr>
        </p:pic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7F3EE831-DD4C-44DA-AA8C-192F547B78B3}"/>
                </a:ext>
              </a:extLst>
            </p:cNvPr>
            <p:cNvSpPr txBox="1"/>
            <p:nvPr/>
          </p:nvSpPr>
          <p:spPr>
            <a:xfrm>
              <a:off x="-1044534" y="4348883"/>
              <a:ext cx="10708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/>
                <a:t>File Naming</a:t>
              </a:r>
            </a:p>
            <a:p>
              <a:pPr algn="ctr"/>
              <a:r>
                <a:rPr lang="en-GB" sz="1000" dirty="0"/>
                <a:t>Conventions</a:t>
              </a:r>
            </a:p>
          </p:txBody>
        </p:sp>
      </p:grpSp>
      <p:pic>
        <p:nvPicPr>
          <p:cNvPr id="118" name="Picture 1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99E83A63-845B-40C8-9921-73BAEC022C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51" y="3543767"/>
            <a:ext cx="319253" cy="319253"/>
          </a:xfrm>
          <a:prstGeom prst="rect">
            <a:avLst/>
          </a:prstGeom>
        </p:spPr>
      </p:pic>
      <p:sp>
        <p:nvSpPr>
          <p:cNvPr id="119" name="TextBox 118">
            <a:extLst>
              <a:ext uri="{FF2B5EF4-FFF2-40B4-BE49-F238E27FC236}">
                <a16:creationId xmlns:a16="http://schemas.microsoft.com/office/drawing/2014/main" id="{0198A3DC-2FC7-413C-9A09-599599AB6732}"/>
              </a:ext>
            </a:extLst>
          </p:cNvPr>
          <p:cNvSpPr txBox="1"/>
          <p:nvPr/>
        </p:nvSpPr>
        <p:spPr>
          <a:xfrm>
            <a:off x="4908329" y="3261924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Create High Res </a:t>
            </a:r>
          </a:p>
          <a:p>
            <a:pPr algn="ctr"/>
            <a:r>
              <a:rPr lang="en-GB" sz="1000" dirty="0" smtClean="0"/>
              <a:t>Graphic</a:t>
            </a:r>
            <a:endParaRPr lang="en-GB" sz="1000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C199165-5FFE-44D7-AAF6-0770289FD710}"/>
              </a:ext>
            </a:extLst>
          </p:cNvPr>
          <p:cNvSpPr txBox="1"/>
          <p:nvPr/>
        </p:nvSpPr>
        <p:spPr>
          <a:xfrm>
            <a:off x="7110915" y="3113393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Re-purpose </a:t>
            </a:r>
          </a:p>
          <a:p>
            <a:pPr algn="ctr"/>
            <a:r>
              <a:rPr lang="en-GB" sz="1000" dirty="0" smtClean="0"/>
              <a:t>Assets</a:t>
            </a:r>
            <a:endParaRPr lang="en-GB" sz="10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E7711C8-15E3-4E22-B7DC-52C463BFAA23}"/>
              </a:ext>
            </a:extLst>
          </p:cNvPr>
          <p:cNvSpPr/>
          <p:nvPr/>
        </p:nvSpPr>
        <p:spPr>
          <a:xfrm>
            <a:off x="8469490" y="3964782"/>
            <a:ext cx="131586" cy="13158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9" name="Picture 68" descr="A picture containing drawing&#10;&#10;Description automatically generated">
            <a:extLst>
              <a:ext uri="{FF2B5EF4-FFF2-40B4-BE49-F238E27FC236}">
                <a16:creationId xmlns:a16="http://schemas.microsoft.com/office/drawing/2014/main" id="{A81CC543-8D42-4BF0-B91C-5D6F37BDA3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238" y="3916405"/>
            <a:ext cx="319253" cy="319253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8ED0DD71-8D12-437D-8AD2-41230D5829BB}"/>
              </a:ext>
            </a:extLst>
          </p:cNvPr>
          <p:cNvSpPr txBox="1"/>
          <p:nvPr/>
        </p:nvSpPr>
        <p:spPr>
          <a:xfrm>
            <a:off x="3838495" y="3192569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Export / Optimise Image</a:t>
            </a:r>
            <a:endParaRPr lang="en-GB" sz="1000" dirty="0"/>
          </a:p>
        </p:txBody>
      </p:sp>
      <p:sp>
        <p:nvSpPr>
          <p:cNvPr id="133" name="Rectangle: Rounded Corners 132">
            <a:extLst>
              <a:ext uri="{FF2B5EF4-FFF2-40B4-BE49-F238E27FC236}">
                <a16:creationId xmlns:a16="http://schemas.microsoft.com/office/drawing/2014/main" id="{BBD71251-29E6-4398-A582-A4A4B4A1D87C}"/>
              </a:ext>
            </a:extLst>
          </p:cNvPr>
          <p:cNvSpPr/>
          <p:nvPr/>
        </p:nvSpPr>
        <p:spPr>
          <a:xfrm>
            <a:off x="6752525" y="5214938"/>
            <a:ext cx="2330449" cy="1497766"/>
          </a:xfrm>
          <a:custGeom>
            <a:avLst/>
            <a:gdLst>
              <a:gd name="connsiteX0" fmla="*/ 0 w 2330449"/>
              <a:gd name="connsiteY0" fmla="*/ 249633 h 1497766"/>
              <a:gd name="connsiteX1" fmla="*/ 249633 w 2330449"/>
              <a:gd name="connsiteY1" fmla="*/ 0 h 1497766"/>
              <a:gd name="connsiteX2" fmla="*/ 2080816 w 2330449"/>
              <a:gd name="connsiteY2" fmla="*/ 0 h 1497766"/>
              <a:gd name="connsiteX3" fmla="*/ 2330449 w 2330449"/>
              <a:gd name="connsiteY3" fmla="*/ 249633 h 1497766"/>
              <a:gd name="connsiteX4" fmla="*/ 2330449 w 2330449"/>
              <a:gd name="connsiteY4" fmla="*/ 1248133 h 1497766"/>
              <a:gd name="connsiteX5" fmla="*/ 2080816 w 2330449"/>
              <a:gd name="connsiteY5" fmla="*/ 1497766 h 1497766"/>
              <a:gd name="connsiteX6" fmla="*/ 249633 w 2330449"/>
              <a:gd name="connsiteY6" fmla="*/ 1497766 h 1497766"/>
              <a:gd name="connsiteX7" fmla="*/ 0 w 2330449"/>
              <a:gd name="connsiteY7" fmla="*/ 1248133 h 1497766"/>
              <a:gd name="connsiteX8" fmla="*/ 0 w 2330449"/>
              <a:gd name="connsiteY8" fmla="*/ 249633 h 1497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0449" h="1497766" fill="none" extrusionOk="0">
                <a:moveTo>
                  <a:pt x="0" y="249633"/>
                </a:moveTo>
                <a:cubicBezTo>
                  <a:pt x="18668" y="95554"/>
                  <a:pt x="108094" y="25301"/>
                  <a:pt x="249633" y="0"/>
                </a:cubicBezTo>
                <a:cubicBezTo>
                  <a:pt x="754101" y="-124780"/>
                  <a:pt x="1168181" y="-23862"/>
                  <a:pt x="2080816" y="0"/>
                </a:cubicBezTo>
                <a:cubicBezTo>
                  <a:pt x="2193857" y="9575"/>
                  <a:pt x="2349196" y="107248"/>
                  <a:pt x="2330449" y="249633"/>
                </a:cubicBezTo>
                <a:cubicBezTo>
                  <a:pt x="2302601" y="580136"/>
                  <a:pt x="2274893" y="884268"/>
                  <a:pt x="2330449" y="1248133"/>
                </a:cubicBezTo>
                <a:cubicBezTo>
                  <a:pt x="2333139" y="1388502"/>
                  <a:pt x="2240370" y="1491853"/>
                  <a:pt x="2080816" y="1497766"/>
                </a:cubicBezTo>
                <a:cubicBezTo>
                  <a:pt x="1416154" y="1522226"/>
                  <a:pt x="634459" y="1609779"/>
                  <a:pt x="249633" y="1497766"/>
                </a:cubicBezTo>
                <a:cubicBezTo>
                  <a:pt x="119300" y="1489756"/>
                  <a:pt x="-11624" y="1391296"/>
                  <a:pt x="0" y="1248133"/>
                </a:cubicBezTo>
                <a:cubicBezTo>
                  <a:pt x="60227" y="1042895"/>
                  <a:pt x="-57540" y="363673"/>
                  <a:pt x="0" y="249633"/>
                </a:cubicBezTo>
                <a:close/>
              </a:path>
              <a:path w="2330449" h="1497766" stroke="0" extrusionOk="0">
                <a:moveTo>
                  <a:pt x="0" y="249633"/>
                </a:moveTo>
                <a:cubicBezTo>
                  <a:pt x="7892" y="108358"/>
                  <a:pt x="100402" y="8636"/>
                  <a:pt x="249633" y="0"/>
                </a:cubicBezTo>
                <a:cubicBezTo>
                  <a:pt x="732225" y="-63913"/>
                  <a:pt x="1510075" y="11933"/>
                  <a:pt x="2080816" y="0"/>
                </a:cubicBezTo>
                <a:cubicBezTo>
                  <a:pt x="2218751" y="-3456"/>
                  <a:pt x="2354761" y="117837"/>
                  <a:pt x="2330449" y="249633"/>
                </a:cubicBezTo>
                <a:cubicBezTo>
                  <a:pt x="2276702" y="356340"/>
                  <a:pt x="2401827" y="1083520"/>
                  <a:pt x="2330449" y="1248133"/>
                </a:cubicBezTo>
                <a:cubicBezTo>
                  <a:pt x="2332993" y="1383999"/>
                  <a:pt x="2215317" y="1500042"/>
                  <a:pt x="2080816" y="1497766"/>
                </a:cubicBezTo>
                <a:cubicBezTo>
                  <a:pt x="1695780" y="1432181"/>
                  <a:pt x="611835" y="1587066"/>
                  <a:pt x="249633" y="1497766"/>
                </a:cubicBezTo>
                <a:cubicBezTo>
                  <a:pt x="136917" y="1498293"/>
                  <a:pt x="-21109" y="1393707"/>
                  <a:pt x="0" y="1248133"/>
                </a:cubicBezTo>
                <a:cubicBezTo>
                  <a:pt x="52376" y="876570"/>
                  <a:pt x="-3044" y="364406"/>
                  <a:pt x="0" y="249633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2660758934">
                  <a:prstGeom prst="round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079FCA2A-1E1F-44E4-A526-B2BC240AD561}"/>
              </a:ext>
            </a:extLst>
          </p:cNvPr>
          <p:cNvSpPr txBox="1"/>
          <p:nvPr/>
        </p:nvSpPr>
        <p:spPr>
          <a:xfrm>
            <a:off x="7466621" y="5348819"/>
            <a:ext cx="1366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Coursework </a:t>
            </a:r>
            <a:r>
              <a:rPr lang="en-GB" sz="1200" dirty="0"/>
              <a:t>Topic </a:t>
            </a:r>
          </a:p>
        </p:txBody>
      </p:sp>
      <p:pic>
        <p:nvPicPr>
          <p:cNvPr id="138" name="Picture 13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3968C95-69AE-4254-A07E-61E6F603A0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406" y="5325483"/>
            <a:ext cx="319253" cy="319253"/>
          </a:xfrm>
          <a:prstGeom prst="rect">
            <a:avLst/>
          </a:prstGeom>
        </p:spPr>
      </p:pic>
      <p:sp>
        <p:nvSpPr>
          <p:cNvPr id="144" name="TextBox 143">
            <a:extLst>
              <a:ext uri="{FF2B5EF4-FFF2-40B4-BE49-F238E27FC236}">
                <a16:creationId xmlns:a16="http://schemas.microsoft.com/office/drawing/2014/main" id="{17F2D24E-846E-4D18-B3BE-E20453EA6066}"/>
              </a:ext>
            </a:extLst>
          </p:cNvPr>
          <p:cNvSpPr txBox="1"/>
          <p:nvPr/>
        </p:nvSpPr>
        <p:spPr>
          <a:xfrm rot="16200000">
            <a:off x="6285134" y="5815983"/>
            <a:ext cx="1278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Key</a:t>
            </a:r>
            <a:endParaRPr lang="en-GB" sz="1200" b="1" dirty="0"/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CC92DF74-5CC6-4941-98AF-3871B92B25BF}"/>
              </a:ext>
            </a:extLst>
          </p:cNvPr>
          <p:cNvCxnSpPr>
            <a:cxnSpLocks/>
          </p:cNvCxnSpPr>
          <p:nvPr/>
        </p:nvCxnSpPr>
        <p:spPr>
          <a:xfrm>
            <a:off x="7086512" y="5303853"/>
            <a:ext cx="0" cy="13218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7" name="Picture 146" descr="A stop sign&#10;&#10;Description automatically generated">
            <a:extLst>
              <a:ext uri="{FF2B5EF4-FFF2-40B4-BE49-F238E27FC236}">
                <a16:creationId xmlns:a16="http://schemas.microsoft.com/office/drawing/2014/main" id="{E219C5C3-69AA-480D-8294-6E2E14A0C9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161" y="5756899"/>
            <a:ext cx="372647" cy="372647"/>
          </a:xfrm>
          <a:prstGeom prst="rect">
            <a:avLst/>
          </a:prstGeom>
        </p:spPr>
      </p:pic>
      <p:sp>
        <p:nvSpPr>
          <p:cNvPr id="148" name="TextBox 147">
            <a:extLst>
              <a:ext uri="{FF2B5EF4-FFF2-40B4-BE49-F238E27FC236}">
                <a16:creationId xmlns:a16="http://schemas.microsoft.com/office/drawing/2014/main" id="{BF3B0AC9-2236-429C-89C5-B1FFFC8DB505}"/>
              </a:ext>
            </a:extLst>
          </p:cNvPr>
          <p:cNvSpPr txBox="1"/>
          <p:nvPr/>
        </p:nvSpPr>
        <p:spPr>
          <a:xfrm>
            <a:off x="7481044" y="5808627"/>
            <a:ext cx="1366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Assessment Point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B1C2CA06-B2D2-443E-BA6F-19D1621A80D6}"/>
              </a:ext>
            </a:extLst>
          </p:cNvPr>
          <p:cNvSpPr txBox="1"/>
          <p:nvPr/>
        </p:nvSpPr>
        <p:spPr>
          <a:xfrm>
            <a:off x="7513768" y="6214697"/>
            <a:ext cx="1583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Pre-production skills completed</a:t>
            </a:r>
            <a:endParaRPr lang="en-GB" sz="1200" dirty="0"/>
          </a:p>
        </p:txBody>
      </p:sp>
      <p:pic>
        <p:nvPicPr>
          <p:cNvPr id="132" name="Picture 2" descr="https://pluspng.com/img-png/vector-icons-png-free-svg-icons-812.png"/>
          <p:cNvPicPr preferRelativeResize="0">
            <a:picLocks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04" t="55544" r="31814" b="30545"/>
          <a:stretch/>
        </p:blipFill>
        <p:spPr bwMode="auto">
          <a:xfrm>
            <a:off x="7649190" y="4557353"/>
            <a:ext cx="403200" cy="403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13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81CC543-8D42-4BF0-B91C-5D6F37BDA3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019" y="4449412"/>
            <a:ext cx="319253" cy="319253"/>
          </a:xfrm>
          <a:prstGeom prst="rect">
            <a:avLst/>
          </a:prstGeom>
        </p:spPr>
      </p:pic>
      <p:sp>
        <p:nvSpPr>
          <p:cNvPr id="136" name="TextBox 135">
            <a:extLst>
              <a:ext uri="{FF2B5EF4-FFF2-40B4-BE49-F238E27FC236}">
                <a16:creationId xmlns:a16="http://schemas.microsoft.com/office/drawing/2014/main" id="{3A4742F7-01CC-4F96-BE04-1A00755E16B0}"/>
              </a:ext>
            </a:extLst>
          </p:cNvPr>
          <p:cNvSpPr txBox="1"/>
          <p:nvPr/>
        </p:nvSpPr>
        <p:spPr>
          <a:xfrm>
            <a:off x="6260914" y="4116878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Legal Restrictions</a:t>
            </a:r>
            <a:endParaRPr lang="en-GB" sz="1000" dirty="0"/>
          </a:p>
        </p:txBody>
      </p:sp>
      <p:pic>
        <p:nvPicPr>
          <p:cNvPr id="139" name="Picture 138" descr="A picture containing drawing&#10;&#10;Description automatically generated">
            <a:extLst>
              <a:ext uri="{FF2B5EF4-FFF2-40B4-BE49-F238E27FC236}">
                <a16:creationId xmlns:a16="http://schemas.microsoft.com/office/drawing/2014/main" id="{A81CC543-8D42-4BF0-B91C-5D6F37BDA3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652" y="4454960"/>
            <a:ext cx="319253" cy="319253"/>
          </a:xfrm>
          <a:prstGeom prst="rect">
            <a:avLst/>
          </a:prstGeom>
        </p:spPr>
      </p:pic>
      <p:sp>
        <p:nvSpPr>
          <p:cNvPr id="140" name="TextBox 139">
            <a:extLst>
              <a:ext uri="{FF2B5EF4-FFF2-40B4-BE49-F238E27FC236}">
                <a16:creationId xmlns:a16="http://schemas.microsoft.com/office/drawing/2014/main" id="{328DCB4E-3D1D-4754-8B36-8CE1F4496803}"/>
              </a:ext>
            </a:extLst>
          </p:cNvPr>
          <p:cNvSpPr txBox="1"/>
          <p:nvPr/>
        </p:nvSpPr>
        <p:spPr>
          <a:xfrm>
            <a:off x="5397995" y="4070963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Visualisation Diagram</a:t>
            </a:r>
            <a:endParaRPr lang="en-GB" sz="1000" dirty="0"/>
          </a:p>
        </p:txBody>
      </p:sp>
      <p:pic>
        <p:nvPicPr>
          <p:cNvPr id="141" name="Picture 2" descr="https://pluspng.com/img-png/vector-icons-png-free-svg-icons-812.png"/>
          <p:cNvPicPr preferRelativeResize="0">
            <a:picLocks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04" t="55544" r="31814" b="30545"/>
          <a:stretch/>
        </p:blipFill>
        <p:spPr bwMode="auto">
          <a:xfrm>
            <a:off x="7132052" y="6216847"/>
            <a:ext cx="403200" cy="403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pluspng.com/img-png/photoshop-png-file-photoshop-cc-icon-png-256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597" y="3617449"/>
            <a:ext cx="471691" cy="47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142" descr="A picture containing drawing&#10;&#10;Description automatically generated">
            <a:extLst>
              <a:ext uri="{FF2B5EF4-FFF2-40B4-BE49-F238E27FC236}">
                <a16:creationId xmlns:a16="http://schemas.microsoft.com/office/drawing/2014/main" id="{A81CC543-8D42-4BF0-B91C-5D6F37BDA3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766" y="3532949"/>
            <a:ext cx="319253" cy="319253"/>
          </a:xfrm>
          <a:prstGeom prst="rect">
            <a:avLst/>
          </a:prstGeom>
        </p:spPr>
      </p:pic>
      <p:sp>
        <p:nvSpPr>
          <p:cNvPr id="146" name="TextBox 145">
            <a:extLst>
              <a:ext uri="{FF2B5EF4-FFF2-40B4-BE49-F238E27FC236}">
                <a16:creationId xmlns:a16="http://schemas.microsoft.com/office/drawing/2014/main" id="{CC199165-5FFE-44D7-AAF6-0770289FD710}"/>
              </a:ext>
            </a:extLst>
          </p:cNvPr>
          <p:cNvSpPr txBox="1"/>
          <p:nvPr/>
        </p:nvSpPr>
        <p:spPr>
          <a:xfrm>
            <a:off x="5943469" y="3165599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Create </a:t>
            </a:r>
          </a:p>
          <a:p>
            <a:pPr algn="ctr"/>
            <a:r>
              <a:rPr lang="en-GB" sz="1000" dirty="0" smtClean="0"/>
              <a:t>Design Log</a:t>
            </a:r>
            <a:endParaRPr lang="en-GB" sz="1000" dirty="0"/>
          </a:p>
        </p:txBody>
      </p:sp>
      <p:pic>
        <p:nvPicPr>
          <p:cNvPr id="151" name="Picture 2" descr="https://pluspng.com/img-png/photoshop-png-file-photoshop-cc-icon-png-256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103" y="3626974"/>
            <a:ext cx="471691" cy="47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" name="TextBox 152">
            <a:extLst>
              <a:ext uri="{FF2B5EF4-FFF2-40B4-BE49-F238E27FC236}">
                <a16:creationId xmlns:a16="http://schemas.microsoft.com/office/drawing/2014/main" id="{0198A3DC-2FC7-413C-9A09-599599AB6732}"/>
              </a:ext>
            </a:extLst>
          </p:cNvPr>
          <p:cNvSpPr txBox="1"/>
          <p:nvPr/>
        </p:nvSpPr>
        <p:spPr>
          <a:xfrm>
            <a:off x="2783003" y="3280867"/>
            <a:ext cx="107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Create Low Res </a:t>
            </a:r>
          </a:p>
          <a:p>
            <a:pPr algn="ctr"/>
            <a:r>
              <a:rPr lang="en-GB" sz="1000" dirty="0" smtClean="0"/>
              <a:t>Graphic</a:t>
            </a:r>
            <a:endParaRPr lang="en-GB" sz="1000" dirty="0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C740FE01-85FF-443E-ACB2-CC3A5888D630}"/>
              </a:ext>
            </a:extLst>
          </p:cNvPr>
          <p:cNvSpPr txBox="1"/>
          <p:nvPr/>
        </p:nvSpPr>
        <p:spPr>
          <a:xfrm>
            <a:off x="4565847" y="2327029"/>
            <a:ext cx="1270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/>
              <a:t>LO3 Complete</a:t>
            </a:r>
          </a:p>
          <a:p>
            <a:pPr algn="ctr"/>
            <a:r>
              <a:rPr lang="en-GB" sz="1000" b="1" dirty="0" smtClean="0"/>
              <a:t>PLC Check</a:t>
            </a:r>
            <a:endParaRPr lang="en-GB" sz="1000" b="1" dirty="0"/>
          </a:p>
        </p:txBody>
      </p:sp>
      <p:pic>
        <p:nvPicPr>
          <p:cNvPr id="156" name="Picture 155" descr="A stop sign&#10;&#10;Description automatically generated">
            <a:extLst>
              <a:ext uri="{FF2B5EF4-FFF2-40B4-BE49-F238E27FC236}">
                <a16:creationId xmlns:a16="http://schemas.microsoft.com/office/drawing/2014/main" id="{E809FA24-B529-4BD4-83A3-E6B3C22A58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348" y="2699664"/>
            <a:ext cx="372647" cy="372647"/>
          </a:xfrm>
          <a:prstGeom prst="rect">
            <a:avLst/>
          </a:prstGeom>
        </p:spPr>
      </p:pic>
      <p:pic>
        <p:nvPicPr>
          <p:cNvPr id="157" name="Picture 2" descr="https://pluspng.com/img-png/vector-icons-png-free-svg-icons-812.png"/>
          <p:cNvPicPr preferRelativeResize="0">
            <a:picLocks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04" t="55544" r="31814" b="30545"/>
          <a:stretch/>
        </p:blipFill>
        <p:spPr bwMode="auto">
          <a:xfrm>
            <a:off x="5769702" y="1769514"/>
            <a:ext cx="403200" cy="403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887" y="1708731"/>
            <a:ext cx="448480" cy="510787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062" y="3595602"/>
            <a:ext cx="1303934" cy="86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6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887</TotalTime>
  <Words>121</Words>
  <Application>Microsoft Office PowerPoint</Application>
  <PresentationFormat>On-screen Show (4:3)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B Palmer</dc:creator>
  <cp:lastModifiedBy>Stuart Hodson</cp:lastModifiedBy>
  <cp:revision>59</cp:revision>
  <cp:lastPrinted>2020-12-01T08:54:15Z</cp:lastPrinted>
  <dcterms:created xsi:type="dcterms:W3CDTF">2020-01-30T17:31:08Z</dcterms:created>
  <dcterms:modified xsi:type="dcterms:W3CDTF">2020-12-01T10:54:35Z</dcterms:modified>
</cp:coreProperties>
</file>