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2801600" cy="9601200" type="A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8827"/>
    <a:srgbClr val="AA72D4"/>
    <a:srgbClr val="9954CC"/>
    <a:srgbClr val="FF6969"/>
    <a:srgbClr val="FF37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11" autoAdjust="0"/>
    <p:restoredTop sz="94660"/>
  </p:normalViewPr>
  <p:slideViewPr>
    <p:cSldViewPr snapToGrid="0">
      <p:cViewPr varScale="1">
        <p:scale>
          <a:sx n="53" d="100"/>
          <a:sy n="53" d="100"/>
        </p:scale>
        <p:origin x="13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smtClean="0"/>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90F039E-2417-44D4-AD28-84A8E6635BD9}" type="datetimeFigureOut">
              <a:rPr lang="en-GB" smtClean="0"/>
              <a:t>17/07/2017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C5B263-A51C-443C-8DB3-102156D3F781}" type="slidenum">
              <a:rPr lang="en-GB" smtClean="0"/>
              <a:t>‹#›</a:t>
            </a:fld>
            <a:endParaRPr lang="en-GB"/>
          </a:p>
        </p:txBody>
      </p:sp>
    </p:spTree>
    <p:extLst>
      <p:ext uri="{BB962C8B-B14F-4D97-AF65-F5344CB8AC3E}">
        <p14:creationId xmlns:p14="http://schemas.microsoft.com/office/powerpoint/2010/main" val="3143831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0F039E-2417-44D4-AD28-84A8E6635BD9}" type="datetimeFigureOut">
              <a:rPr lang="en-GB" smtClean="0"/>
              <a:t>17/07/2017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C5B263-A51C-443C-8DB3-102156D3F781}" type="slidenum">
              <a:rPr lang="en-GB" smtClean="0"/>
              <a:t>‹#›</a:t>
            </a:fld>
            <a:endParaRPr lang="en-GB"/>
          </a:p>
        </p:txBody>
      </p:sp>
    </p:spTree>
    <p:extLst>
      <p:ext uri="{BB962C8B-B14F-4D97-AF65-F5344CB8AC3E}">
        <p14:creationId xmlns:p14="http://schemas.microsoft.com/office/powerpoint/2010/main" val="2669226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0F039E-2417-44D4-AD28-84A8E6635BD9}" type="datetimeFigureOut">
              <a:rPr lang="en-GB" smtClean="0"/>
              <a:t>17/07/2017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C5B263-A51C-443C-8DB3-102156D3F781}" type="slidenum">
              <a:rPr lang="en-GB" smtClean="0"/>
              <a:t>‹#›</a:t>
            </a:fld>
            <a:endParaRPr lang="en-GB"/>
          </a:p>
        </p:txBody>
      </p:sp>
    </p:spTree>
    <p:extLst>
      <p:ext uri="{BB962C8B-B14F-4D97-AF65-F5344CB8AC3E}">
        <p14:creationId xmlns:p14="http://schemas.microsoft.com/office/powerpoint/2010/main" val="422746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0F039E-2417-44D4-AD28-84A8E6635BD9}" type="datetimeFigureOut">
              <a:rPr lang="en-GB" smtClean="0"/>
              <a:t>17/07/2017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C5B263-A51C-443C-8DB3-102156D3F781}" type="slidenum">
              <a:rPr lang="en-GB" smtClean="0"/>
              <a:t>‹#›</a:t>
            </a:fld>
            <a:endParaRPr lang="en-GB"/>
          </a:p>
        </p:txBody>
      </p:sp>
    </p:spTree>
    <p:extLst>
      <p:ext uri="{BB962C8B-B14F-4D97-AF65-F5344CB8AC3E}">
        <p14:creationId xmlns:p14="http://schemas.microsoft.com/office/powerpoint/2010/main" val="266398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smtClean="0"/>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90F039E-2417-44D4-AD28-84A8E6635BD9}" type="datetimeFigureOut">
              <a:rPr lang="en-GB" smtClean="0"/>
              <a:t>17/07/2017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C5B263-A51C-443C-8DB3-102156D3F781}" type="slidenum">
              <a:rPr lang="en-GB" smtClean="0"/>
              <a:t>‹#›</a:t>
            </a:fld>
            <a:endParaRPr lang="en-GB"/>
          </a:p>
        </p:txBody>
      </p:sp>
    </p:spTree>
    <p:extLst>
      <p:ext uri="{BB962C8B-B14F-4D97-AF65-F5344CB8AC3E}">
        <p14:creationId xmlns:p14="http://schemas.microsoft.com/office/powerpoint/2010/main" val="2518830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90F039E-2417-44D4-AD28-84A8E6635BD9}" type="datetimeFigureOut">
              <a:rPr lang="en-GB" smtClean="0"/>
              <a:t>17/07/2017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C5B263-A51C-443C-8DB3-102156D3F781}" type="slidenum">
              <a:rPr lang="en-GB" smtClean="0"/>
              <a:t>‹#›</a:t>
            </a:fld>
            <a:endParaRPr lang="en-GB"/>
          </a:p>
        </p:txBody>
      </p:sp>
    </p:spTree>
    <p:extLst>
      <p:ext uri="{BB962C8B-B14F-4D97-AF65-F5344CB8AC3E}">
        <p14:creationId xmlns:p14="http://schemas.microsoft.com/office/powerpoint/2010/main" val="2000291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90F039E-2417-44D4-AD28-84A8E6635BD9}" type="datetimeFigureOut">
              <a:rPr lang="en-GB" smtClean="0"/>
              <a:t>17/07/2017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AC5B263-A51C-443C-8DB3-102156D3F781}" type="slidenum">
              <a:rPr lang="en-GB" smtClean="0"/>
              <a:t>‹#›</a:t>
            </a:fld>
            <a:endParaRPr lang="en-GB"/>
          </a:p>
        </p:txBody>
      </p:sp>
    </p:spTree>
    <p:extLst>
      <p:ext uri="{BB962C8B-B14F-4D97-AF65-F5344CB8AC3E}">
        <p14:creationId xmlns:p14="http://schemas.microsoft.com/office/powerpoint/2010/main" val="387365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90F039E-2417-44D4-AD28-84A8E6635BD9}" type="datetimeFigureOut">
              <a:rPr lang="en-GB" smtClean="0"/>
              <a:t>17/07/2017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AC5B263-A51C-443C-8DB3-102156D3F781}" type="slidenum">
              <a:rPr lang="en-GB" smtClean="0"/>
              <a:t>‹#›</a:t>
            </a:fld>
            <a:endParaRPr lang="en-GB"/>
          </a:p>
        </p:txBody>
      </p:sp>
    </p:spTree>
    <p:extLst>
      <p:ext uri="{BB962C8B-B14F-4D97-AF65-F5344CB8AC3E}">
        <p14:creationId xmlns:p14="http://schemas.microsoft.com/office/powerpoint/2010/main" val="686779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0F039E-2417-44D4-AD28-84A8E6635BD9}" type="datetimeFigureOut">
              <a:rPr lang="en-GB" smtClean="0"/>
              <a:t>17/07/2017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AC5B263-A51C-443C-8DB3-102156D3F781}" type="slidenum">
              <a:rPr lang="en-GB" smtClean="0"/>
              <a:t>‹#›</a:t>
            </a:fld>
            <a:endParaRPr lang="en-GB"/>
          </a:p>
        </p:txBody>
      </p:sp>
    </p:spTree>
    <p:extLst>
      <p:ext uri="{BB962C8B-B14F-4D97-AF65-F5344CB8AC3E}">
        <p14:creationId xmlns:p14="http://schemas.microsoft.com/office/powerpoint/2010/main" val="3230428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smtClean="0"/>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Edit Master text styles</a:t>
            </a:r>
          </a:p>
        </p:txBody>
      </p:sp>
      <p:sp>
        <p:nvSpPr>
          <p:cNvPr id="5" name="Date Placeholder 4"/>
          <p:cNvSpPr>
            <a:spLocks noGrp="1"/>
          </p:cNvSpPr>
          <p:nvPr>
            <p:ph type="dt" sz="half" idx="10"/>
          </p:nvPr>
        </p:nvSpPr>
        <p:spPr/>
        <p:txBody>
          <a:bodyPr/>
          <a:lstStyle/>
          <a:p>
            <a:fld id="{490F039E-2417-44D4-AD28-84A8E6635BD9}" type="datetimeFigureOut">
              <a:rPr lang="en-GB" smtClean="0"/>
              <a:t>17/07/2017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C5B263-A51C-443C-8DB3-102156D3F781}" type="slidenum">
              <a:rPr lang="en-GB" smtClean="0"/>
              <a:t>‹#›</a:t>
            </a:fld>
            <a:endParaRPr lang="en-GB"/>
          </a:p>
        </p:txBody>
      </p:sp>
    </p:spTree>
    <p:extLst>
      <p:ext uri="{BB962C8B-B14F-4D97-AF65-F5344CB8AC3E}">
        <p14:creationId xmlns:p14="http://schemas.microsoft.com/office/powerpoint/2010/main" val="866519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smtClean="0"/>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Edit Master text styles</a:t>
            </a:r>
          </a:p>
        </p:txBody>
      </p:sp>
      <p:sp>
        <p:nvSpPr>
          <p:cNvPr id="5" name="Date Placeholder 4"/>
          <p:cNvSpPr>
            <a:spLocks noGrp="1"/>
          </p:cNvSpPr>
          <p:nvPr>
            <p:ph type="dt" sz="half" idx="10"/>
          </p:nvPr>
        </p:nvSpPr>
        <p:spPr/>
        <p:txBody>
          <a:bodyPr/>
          <a:lstStyle/>
          <a:p>
            <a:fld id="{490F039E-2417-44D4-AD28-84A8E6635BD9}" type="datetimeFigureOut">
              <a:rPr lang="en-GB" smtClean="0"/>
              <a:t>17/07/2017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C5B263-A51C-443C-8DB3-102156D3F781}" type="slidenum">
              <a:rPr lang="en-GB" smtClean="0"/>
              <a:t>‹#›</a:t>
            </a:fld>
            <a:endParaRPr lang="en-GB"/>
          </a:p>
        </p:txBody>
      </p:sp>
    </p:spTree>
    <p:extLst>
      <p:ext uri="{BB962C8B-B14F-4D97-AF65-F5344CB8AC3E}">
        <p14:creationId xmlns:p14="http://schemas.microsoft.com/office/powerpoint/2010/main" val="988703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490F039E-2417-44D4-AD28-84A8E6635BD9}" type="datetimeFigureOut">
              <a:rPr lang="en-GB" smtClean="0"/>
              <a:t>17/07/2017</a:t>
            </a:fld>
            <a:endParaRPr lang="en-GB"/>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7AC5B263-A51C-443C-8DB3-102156D3F781}" type="slidenum">
              <a:rPr lang="en-GB" smtClean="0"/>
              <a:t>‹#›</a:t>
            </a:fld>
            <a:endParaRPr lang="en-GB"/>
          </a:p>
        </p:txBody>
      </p:sp>
    </p:spTree>
    <p:extLst>
      <p:ext uri="{BB962C8B-B14F-4D97-AF65-F5344CB8AC3E}">
        <p14:creationId xmlns:p14="http://schemas.microsoft.com/office/powerpoint/2010/main" val="9022385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human lifespan banner"/>
          <p:cNvPicPr>
            <a:picLocks noChangeAspect="1" noChangeArrowheads="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artisticPastelsSmooth/>
                    </a14:imgEffect>
                    <a14:imgEffect>
                      <a14:sharpenSoften amount="-50000"/>
                    </a14:imgEffect>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0" y="-1"/>
            <a:ext cx="12801600" cy="174912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313668" y="0"/>
            <a:ext cx="10110267" cy="969496"/>
          </a:xfrm>
          <a:prstGeom prst="rect">
            <a:avLst/>
          </a:prstGeom>
          <a:noFill/>
        </p:spPr>
        <p:txBody>
          <a:bodyPr wrap="none" lIns="96012" tIns="48006" rIns="96012" bIns="48006">
            <a:spAutoFit/>
          </a:bodyPr>
          <a:lstStyle/>
          <a:p>
            <a:pPr algn="ctr"/>
            <a:r>
              <a:rPr lang="en-US" sz="567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BTEC Tech Health and Social Care</a:t>
            </a:r>
          </a:p>
        </p:txBody>
      </p:sp>
      <p:sp>
        <p:nvSpPr>
          <p:cNvPr id="5" name="Rectangle 4"/>
          <p:cNvSpPr/>
          <p:nvPr/>
        </p:nvSpPr>
        <p:spPr>
          <a:xfrm>
            <a:off x="3532637" y="969496"/>
            <a:ext cx="5672323" cy="707886"/>
          </a:xfrm>
          <a:prstGeom prst="rect">
            <a:avLst/>
          </a:prstGeom>
          <a:noFill/>
        </p:spPr>
        <p:txBody>
          <a:bodyPr wrap="none" lIns="91440" tIns="45720" rIns="91440" bIns="45720">
            <a:spAutoFit/>
          </a:bodyPr>
          <a:lstStyle/>
          <a:p>
            <a:pPr algn="ctr"/>
            <a:r>
              <a:rPr lang="en-US" sz="4000" b="1" dirty="0" smtClean="0">
                <a:ln w="6600">
                  <a:solidFill>
                    <a:schemeClr val="accent2"/>
                  </a:solidFill>
                  <a:prstDash val="solid"/>
                </a:ln>
                <a:solidFill>
                  <a:schemeClr val="accent2">
                    <a:lumMod val="60000"/>
                    <a:lumOff val="40000"/>
                  </a:schemeClr>
                </a:solidFill>
                <a:effectLst>
                  <a:outerShdw dist="38100" dir="2700000" algn="tl" rotWithShape="0">
                    <a:schemeClr val="accent2"/>
                  </a:outerShdw>
                </a:effectLst>
              </a:rPr>
              <a:t>Unit </a:t>
            </a:r>
            <a:r>
              <a:rPr lang="en-US" sz="4000" b="1" dirty="0" smtClean="0">
                <a:ln w="6600">
                  <a:solidFill>
                    <a:schemeClr val="accent2"/>
                  </a:solidFill>
                  <a:prstDash val="solid"/>
                </a:ln>
                <a:solidFill>
                  <a:schemeClr val="accent2">
                    <a:lumMod val="60000"/>
                    <a:lumOff val="40000"/>
                  </a:schemeClr>
                </a:solidFill>
                <a:effectLst>
                  <a:outerShdw dist="38100" dir="2700000" algn="tl" rotWithShape="0">
                    <a:schemeClr val="accent2"/>
                  </a:outerShdw>
                </a:effectLst>
              </a:rPr>
              <a:t>1B </a:t>
            </a:r>
            <a:r>
              <a:rPr lang="en-US" sz="4000" b="1" dirty="0" smtClean="0">
                <a:ln w="6600">
                  <a:solidFill>
                    <a:schemeClr val="accent2"/>
                  </a:solidFill>
                  <a:prstDash val="solid"/>
                </a:ln>
                <a:solidFill>
                  <a:schemeClr val="accent2">
                    <a:lumMod val="60000"/>
                    <a:lumOff val="40000"/>
                  </a:schemeClr>
                </a:solidFill>
                <a:effectLst>
                  <a:outerShdw dist="38100" dir="2700000" algn="tl" rotWithShape="0">
                    <a:schemeClr val="accent2"/>
                  </a:outerShdw>
                </a:effectLst>
              </a:rPr>
              <a:t>– Human Lifespan</a:t>
            </a:r>
            <a:endParaRPr lang="en-US" sz="4000" b="1" dirty="0">
              <a:ln w="6600">
                <a:solidFill>
                  <a:schemeClr val="accent2"/>
                </a:solidFill>
                <a:prstDash val="solid"/>
              </a:ln>
              <a:solidFill>
                <a:schemeClr val="accent2">
                  <a:lumMod val="60000"/>
                  <a:lumOff val="40000"/>
                </a:schemeClr>
              </a:solidFill>
              <a:effectLst>
                <a:outerShdw dist="38100" dir="2700000" algn="tl" rotWithShape="0">
                  <a:schemeClr val="accent2"/>
                </a:outerShdw>
              </a:effectLst>
            </a:endParaRPr>
          </a:p>
        </p:txBody>
      </p:sp>
      <p:graphicFrame>
        <p:nvGraphicFramePr>
          <p:cNvPr id="6" name="Table 5"/>
          <p:cNvGraphicFramePr>
            <a:graphicFrameLocks noGrp="1"/>
          </p:cNvGraphicFramePr>
          <p:nvPr>
            <p:extLst>
              <p:ext uri="{D42A27DB-BD31-4B8C-83A1-F6EECF244321}">
                <p14:modId xmlns:p14="http://schemas.microsoft.com/office/powerpoint/2010/main" val="463344485"/>
              </p:ext>
            </p:extLst>
          </p:nvPr>
        </p:nvGraphicFramePr>
        <p:xfrm>
          <a:off x="0" y="1749126"/>
          <a:ext cx="4644189" cy="2921657"/>
        </p:xfrm>
        <a:graphic>
          <a:graphicData uri="http://schemas.openxmlformats.org/drawingml/2006/table">
            <a:tbl>
              <a:tblPr firstRow="1" bandRow="1">
                <a:tableStyleId>{5C22544A-7EE6-4342-B048-85BDC9FD1C3A}</a:tableStyleId>
              </a:tblPr>
              <a:tblGrid>
                <a:gridCol w="1656802">
                  <a:extLst>
                    <a:ext uri="{9D8B030D-6E8A-4147-A177-3AD203B41FA5}">
                      <a16:colId xmlns:a16="http://schemas.microsoft.com/office/drawing/2014/main" val="4030426156"/>
                    </a:ext>
                  </a:extLst>
                </a:gridCol>
                <a:gridCol w="2987387">
                  <a:extLst>
                    <a:ext uri="{9D8B030D-6E8A-4147-A177-3AD203B41FA5}">
                      <a16:colId xmlns:a16="http://schemas.microsoft.com/office/drawing/2014/main" val="905449083"/>
                    </a:ext>
                  </a:extLst>
                </a:gridCol>
              </a:tblGrid>
              <a:tr h="440618">
                <a:tc gridSpan="2">
                  <a:txBody>
                    <a:bodyPr/>
                    <a:lstStyle/>
                    <a:p>
                      <a:pPr algn="ctr"/>
                      <a:r>
                        <a:rPr lang="en-GB" sz="1800" dirty="0" smtClean="0"/>
                        <a:t>The Spec!!!</a:t>
                      </a:r>
                      <a:endParaRPr lang="en-GB" sz="1800" dirty="0"/>
                    </a:p>
                  </a:txBody>
                  <a:tcPr/>
                </a:tc>
                <a:tc hMerge="1">
                  <a:txBody>
                    <a:bodyPr/>
                    <a:lstStyle/>
                    <a:p>
                      <a:endParaRPr lang="en-GB" dirty="0"/>
                    </a:p>
                  </a:txBody>
                  <a:tcPr/>
                </a:tc>
                <a:extLst>
                  <a:ext uri="{0D108BD9-81ED-4DB2-BD59-A6C34878D82A}">
                    <a16:rowId xmlns:a16="http://schemas.microsoft.com/office/drawing/2014/main" val="594964062"/>
                  </a:ext>
                </a:extLst>
              </a:tr>
              <a:tr h="1005841">
                <a:tc>
                  <a:txBody>
                    <a:bodyPr/>
                    <a:lstStyle/>
                    <a:p>
                      <a:r>
                        <a:rPr lang="en-GB" sz="1400" b="1" dirty="0" smtClean="0"/>
                        <a:t>PASS</a:t>
                      </a:r>
                      <a:endParaRPr lang="en-GB" sz="1400" b="1" dirty="0"/>
                    </a:p>
                  </a:txBody>
                  <a:tcPr/>
                </a:tc>
                <a:tc>
                  <a:txBody>
                    <a:bodyPr/>
                    <a:lstStyle/>
                    <a:p>
                      <a:r>
                        <a:rPr lang="en-GB" sz="1200" b="1" dirty="0" smtClean="0"/>
                        <a:t>Explain</a:t>
                      </a:r>
                      <a:r>
                        <a:rPr lang="en-GB" sz="1200" b="1" baseline="0" dirty="0" smtClean="0"/>
                        <a:t> </a:t>
                      </a:r>
                      <a:r>
                        <a:rPr lang="en-GB" sz="1200" b="0" baseline="0" dirty="0" smtClean="0"/>
                        <a:t>the impact of a life event on the development of </a:t>
                      </a:r>
                      <a:r>
                        <a:rPr lang="en-GB" sz="1200" b="0" baseline="0" dirty="0" smtClean="0"/>
                        <a:t>two individuals. </a:t>
                      </a:r>
                    </a:p>
                    <a:p>
                      <a:r>
                        <a:rPr lang="en-GB" sz="1200" b="1" baseline="0" dirty="0" smtClean="0"/>
                        <a:t>Explain </a:t>
                      </a:r>
                      <a:r>
                        <a:rPr lang="en-GB" sz="1200" b="0" baseline="0" dirty="0" smtClean="0"/>
                        <a:t>how two individuals adapted to a life event, using support.</a:t>
                      </a:r>
                      <a:endParaRPr lang="en-GB" sz="1200" b="1" dirty="0"/>
                    </a:p>
                  </a:txBody>
                  <a:tcPr/>
                </a:tc>
                <a:extLst>
                  <a:ext uri="{0D108BD9-81ED-4DB2-BD59-A6C34878D82A}">
                    <a16:rowId xmlns:a16="http://schemas.microsoft.com/office/drawing/2014/main" val="2757839719"/>
                  </a:ext>
                </a:extLst>
              </a:tr>
              <a:tr h="652237">
                <a:tc>
                  <a:txBody>
                    <a:bodyPr/>
                    <a:lstStyle/>
                    <a:p>
                      <a:r>
                        <a:rPr lang="en-GB" sz="1400" b="1" dirty="0" smtClean="0"/>
                        <a:t>MERIT</a:t>
                      </a:r>
                      <a:endParaRPr lang="en-GB" sz="1400" b="1" dirty="0"/>
                    </a:p>
                  </a:txBody>
                  <a:tcPr/>
                </a:tc>
                <a:tc>
                  <a:txBody>
                    <a:bodyPr/>
                    <a:lstStyle/>
                    <a:p>
                      <a:r>
                        <a:rPr lang="en-GB" sz="1200" b="1" dirty="0" smtClean="0"/>
                        <a:t>Compare</a:t>
                      </a:r>
                      <a:r>
                        <a:rPr lang="en-GB" sz="1200" dirty="0" smtClean="0"/>
                        <a:t> </a:t>
                      </a:r>
                      <a:r>
                        <a:rPr lang="en-GB" sz="1200" dirty="0" smtClean="0"/>
                        <a:t>the ways that two individuals adapted</a:t>
                      </a:r>
                      <a:r>
                        <a:rPr lang="en-GB" sz="1200" baseline="0" dirty="0" smtClean="0"/>
                        <a:t> to a life event and the role that support played.</a:t>
                      </a:r>
                      <a:endParaRPr lang="en-GB" sz="1200" dirty="0"/>
                    </a:p>
                  </a:txBody>
                  <a:tcPr/>
                </a:tc>
                <a:extLst>
                  <a:ext uri="{0D108BD9-81ED-4DB2-BD59-A6C34878D82A}">
                    <a16:rowId xmlns:a16="http://schemas.microsoft.com/office/drawing/2014/main" val="2505487270"/>
                  </a:ext>
                </a:extLst>
              </a:tr>
              <a:tr h="822961">
                <a:tc>
                  <a:txBody>
                    <a:bodyPr/>
                    <a:lstStyle/>
                    <a:p>
                      <a:r>
                        <a:rPr lang="en-GB" sz="1400" b="1" dirty="0" smtClean="0"/>
                        <a:t>DISTINCTION</a:t>
                      </a:r>
                      <a:endParaRPr lang="en-GB" sz="1400" b="1" dirty="0"/>
                    </a:p>
                  </a:txBody>
                  <a:tcPr/>
                </a:tc>
                <a:tc>
                  <a:txBody>
                    <a:bodyPr/>
                    <a:lstStyle/>
                    <a:p>
                      <a:r>
                        <a:rPr lang="en-GB" sz="1200" b="1" dirty="0" smtClean="0"/>
                        <a:t>Assess</a:t>
                      </a:r>
                      <a:r>
                        <a:rPr lang="en-GB" sz="1200" dirty="0" smtClean="0"/>
                        <a:t> </a:t>
                      </a:r>
                      <a:r>
                        <a:rPr lang="en-GB" sz="1200" dirty="0" smtClean="0"/>
                        <a:t>how well two individuals adapted to a life event and the role and value of support in this. </a:t>
                      </a:r>
                      <a:endParaRPr lang="en-GB" sz="1200" dirty="0"/>
                    </a:p>
                  </a:txBody>
                  <a:tcPr/>
                </a:tc>
                <a:extLst>
                  <a:ext uri="{0D108BD9-81ED-4DB2-BD59-A6C34878D82A}">
                    <a16:rowId xmlns:a16="http://schemas.microsoft.com/office/drawing/2014/main" val="3935688865"/>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235171388"/>
              </p:ext>
            </p:extLst>
          </p:nvPr>
        </p:nvGraphicFramePr>
        <p:xfrm>
          <a:off x="4644189" y="1749129"/>
          <a:ext cx="4066674" cy="3631967"/>
        </p:xfrm>
        <a:graphic>
          <a:graphicData uri="http://schemas.openxmlformats.org/drawingml/2006/table">
            <a:tbl>
              <a:tblPr firstRow="1" bandRow="1">
                <a:tableStyleId>{775DCB02-9BB8-47FD-8907-85C794F793BA}</a:tableStyleId>
              </a:tblPr>
              <a:tblGrid>
                <a:gridCol w="1900990">
                  <a:extLst>
                    <a:ext uri="{9D8B030D-6E8A-4147-A177-3AD203B41FA5}">
                      <a16:colId xmlns:a16="http://schemas.microsoft.com/office/drawing/2014/main" val="4030426156"/>
                    </a:ext>
                  </a:extLst>
                </a:gridCol>
                <a:gridCol w="2165684">
                  <a:extLst>
                    <a:ext uri="{9D8B030D-6E8A-4147-A177-3AD203B41FA5}">
                      <a16:colId xmlns:a16="http://schemas.microsoft.com/office/drawing/2014/main" val="905449083"/>
                    </a:ext>
                  </a:extLst>
                </a:gridCol>
              </a:tblGrid>
              <a:tr h="443261">
                <a:tc gridSpan="2">
                  <a:txBody>
                    <a:bodyPr/>
                    <a:lstStyle/>
                    <a:p>
                      <a:pPr algn="ctr"/>
                      <a:r>
                        <a:rPr lang="en-GB" sz="1800" dirty="0" smtClean="0">
                          <a:solidFill>
                            <a:schemeClr val="accent6">
                              <a:lumMod val="50000"/>
                            </a:schemeClr>
                          </a:solidFill>
                        </a:rPr>
                        <a:t>Expected</a:t>
                      </a:r>
                      <a:r>
                        <a:rPr lang="en-GB" sz="1800" dirty="0" smtClean="0"/>
                        <a:t>/</a:t>
                      </a:r>
                      <a:r>
                        <a:rPr lang="en-GB" sz="1800" baseline="0" dirty="0" smtClean="0"/>
                        <a:t> </a:t>
                      </a:r>
                      <a:r>
                        <a:rPr lang="en-GB" sz="1800" baseline="0" dirty="0" smtClean="0">
                          <a:solidFill>
                            <a:srgbClr val="7030A0"/>
                          </a:solidFill>
                        </a:rPr>
                        <a:t>Unexpected</a:t>
                      </a:r>
                      <a:r>
                        <a:rPr lang="en-GB" sz="1800" baseline="0" dirty="0" smtClean="0"/>
                        <a:t> </a:t>
                      </a:r>
                      <a:r>
                        <a:rPr lang="en-GB" sz="1800" dirty="0" smtClean="0"/>
                        <a:t>Life</a:t>
                      </a:r>
                      <a:r>
                        <a:rPr lang="en-GB" sz="1800" baseline="0" dirty="0" smtClean="0"/>
                        <a:t> Events</a:t>
                      </a:r>
                      <a:endParaRPr lang="en-GB" sz="1800" dirty="0"/>
                    </a:p>
                  </a:txBody>
                  <a:tcPr/>
                </a:tc>
                <a:tc hMerge="1">
                  <a:txBody>
                    <a:bodyPr/>
                    <a:lstStyle/>
                    <a:p>
                      <a:endParaRPr lang="en-GB" dirty="0"/>
                    </a:p>
                  </a:txBody>
                  <a:tcPr/>
                </a:tc>
                <a:extLst>
                  <a:ext uri="{0D108BD9-81ED-4DB2-BD59-A6C34878D82A}">
                    <a16:rowId xmlns:a16="http://schemas.microsoft.com/office/drawing/2014/main" val="594964062"/>
                  </a:ext>
                </a:extLst>
              </a:tr>
              <a:tr h="456735">
                <a:tc>
                  <a:txBody>
                    <a:bodyPr/>
                    <a:lstStyle/>
                    <a:p>
                      <a:r>
                        <a:rPr lang="en-GB" sz="1400" b="1" dirty="0" smtClean="0">
                          <a:solidFill>
                            <a:schemeClr val="accent6">
                              <a:lumMod val="50000"/>
                            </a:schemeClr>
                          </a:solidFill>
                        </a:rPr>
                        <a:t>Marriage</a:t>
                      </a:r>
                    </a:p>
                  </a:txBody>
                  <a:tcPr/>
                </a:tc>
                <a:tc>
                  <a:txBody>
                    <a:bodyPr/>
                    <a:lstStyle/>
                    <a:p>
                      <a:r>
                        <a:rPr lang="en-GB" sz="1400" b="1" dirty="0" smtClean="0">
                          <a:solidFill>
                            <a:srgbClr val="7030A0"/>
                          </a:solidFill>
                        </a:rPr>
                        <a:t>Unemployment </a:t>
                      </a:r>
                      <a:endParaRPr lang="en-GB" sz="1400" b="1" dirty="0">
                        <a:solidFill>
                          <a:srgbClr val="7030A0"/>
                        </a:solidFill>
                      </a:endParaRPr>
                    </a:p>
                  </a:txBody>
                  <a:tcPr/>
                </a:tc>
                <a:extLst>
                  <a:ext uri="{0D108BD9-81ED-4DB2-BD59-A6C34878D82A}">
                    <a16:rowId xmlns:a16="http://schemas.microsoft.com/office/drawing/2014/main" val="2757839719"/>
                  </a:ext>
                </a:extLst>
              </a:tr>
              <a:tr h="481263">
                <a:tc>
                  <a:txBody>
                    <a:bodyPr/>
                    <a:lstStyle/>
                    <a:p>
                      <a:r>
                        <a:rPr lang="en-GB" sz="1400" b="1" dirty="0" smtClean="0">
                          <a:solidFill>
                            <a:schemeClr val="accent6">
                              <a:lumMod val="50000"/>
                            </a:schemeClr>
                          </a:solidFill>
                        </a:rPr>
                        <a:t>Employment</a:t>
                      </a:r>
                      <a:endParaRPr lang="en-GB" sz="1400" b="1" dirty="0">
                        <a:solidFill>
                          <a:schemeClr val="accent6">
                            <a:lumMod val="50000"/>
                          </a:schemeClr>
                        </a:solidFill>
                      </a:endParaRPr>
                    </a:p>
                  </a:txBody>
                  <a:tcPr/>
                </a:tc>
                <a:tc>
                  <a:txBody>
                    <a:bodyPr/>
                    <a:lstStyle/>
                    <a:p>
                      <a:r>
                        <a:rPr lang="en-GB" sz="1400" b="1" dirty="0" smtClean="0">
                          <a:solidFill>
                            <a:srgbClr val="7030A0"/>
                          </a:solidFill>
                        </a:rPr>
                        <a:t>Promotion</a:t>
                      </a:r>
                      <a:endParaRPr lang="en-GB" sz="1400" b="1" dirty="0">
                        <a:solidFill>
                          <a:srgbClr val="7030A0"/>
                        </a:solidFill>
                      </a:endParaRPr>
                    </a:p>
                  </a:txBody>
                  <a:tcPr/>
                </a:tc>
                <a:extLst>
                  <a:ext uri="{0D108BD9-81ED-4DB2-BD59-A6C34878D82A}">
                    <a16:rowId xmlns:a16="http://schemas.microsoft.com/office/drawing/2014/main" val="2505487270"/>
                  </a:ext>
                </a:extLst>
              </a:tr>
              <a:tr h="433137">
                <a:tc>
                  <a:txBody>
                    <a:bodyPr/>
                    <a:lstStyle/>
                    <a:p>
                      <a:r>
                        <a:rPr lang="en-GB" sz="1400" b="1" dirty="0" smtClean="0">
                          <a:solidFill>
                            <a:schemeClr val="accent6">
                              <a:lumMod val="50000"/>
                            </a:schemeClr>
                          </a:solidFill>
                        </a:rPr>
                        <a:t>Leaving/ starting school</a:t>
                      </a:r>
                      <a:endParaRPr lang="en-GB" sz="1400" b="1" dirty="0">
                        <a:solidFill>
                          <a:schemeClr val="accent6">
                            <a:lumMod val="50000"/>
                          </a:schemeClr>
                        </a:solidFill>
                      </a:endParaRPr>
                    </a:p>
                  </a:txBody>
                  <a:tcPr/>
                </a:tc>
                <a:tc>
                  <a:txBody>
                    <a:bodyPr/>
                    <a:lstStyle/>
                    <a:p>
                      <a:r>
                        <a:rPr lang="en-GB" sz="1400" b="1" dirty="0" smtClean="0">
                          <a:solidFill>
                            <a:srgbClr val="7030A0"/>
                          </a:solidFill>
                        </a:rPr>
                        <a:t>Exclusion/ dropping out of education</a:t>
                      </a:r>
                      <a:endParaRPr lang="en-GB" sz="1400" b="1" dirty="0">
                        <a:solidFill>
                          <a:srgbClr val="7030A0"/>
                        </a:solidFill>
                      </a:endParaRPr>
                    </a:p>
                  </a:txBody>
                  <a:tcPr/>
                </a:tc>
                <a:extLst>
                  <a:ext uri="{0D108BD9-81ED-4DB2-BD59-A6C34878D82A}">
                    <a16:rowId xmlns:a16="http://schemas.microsoft.com/office/drawing/2014/main" val="3935688865"/>
                  </a:ext>
                </a:extLst>
              </a:tr>
              <a:tr h="433137">
                <a:tc>
                  <a:txBody>
                    <a:bodyPr/>
                    <a:lstStyle/>
                    <a:p>
                      <a:r>
                        <a:rPr lang="en-GB" sz="1400" b="1" dirty="0" smtClean="0">
                          <a:solidFill>
                            <a:schemeClr val="accent6">
                              <a:lumMod val="50000"/>
                            </a:schemeClr>
                          </a:solidFill>
                        </a:rPr>
                        <a:t>Moving house</a:t>
                      </a:r>
                      <a:endParaRPr lang="en-GB" sz="1400" b="1" dirty="0">
                        <a:solidFill>
                          <a:schemeClr val="accent6">
                            <a:lumMod val="50000"/>
                          </a:schemeClr>
                        </a:solidFill>
                      </a:endParaRPr>
                    </a:p>
                  </a:txBody>
                  <a:tcPr/>
                </a:tc>
                <a:tc>
                  <a:txBody>
                    <a:bodyPr/>
                    <a:lstStyle/>
                    <a:p>
                      <a:r>
                        <a:rPr lang="en-GB" sz="1400" b="1" dirty="0" smtClean="0">
                          <a:solidFill>
                            <a:srgbClr val="7030A0"/>
                          </a:solidFill>
                        </a:rPr>
                        <a:t>Imprisonment</a:t>
                      </a:r>
                      <a:endParaRPr lang="en-GB" sz="1400" b="1" dirty="0">
                        <a:solidFill>
                          <a:srgbClr val="7030A0"/>
                        </a:solidFill>
                      </a:endParaRPr>
                    </a:p>
                  </a:txBody>
                  <a:tcPr/>
                </a:tc>
                <a:extLst>
                  <a:ext uri="{0D108BD9-81ED-4DB2-BD59-A6C34878D82A}">
                    <a16:rowId xmlns:a16="http://schemas.microsoft.com/office/drawing/2014/main" val="1625619273"/>
                  </a:ext>
                </a:extLst>
              </a:tr>
              <a:tr h="433137">
                <a:tc>
                  <a:txBody>
                    <a:bodyPr/>
                    <a:lstStyle/>
                    <a:p>
                      <a:r>
                        <a:rPr lang="en-GB" sz="1400" b="1" dirty="0" smtClean="0">
                          <a:solidFill>
                            <a:schemeClr val="accent6">
                              <a:lumMod val="50000"/>
                            </a:schemeClr>
                          </a:solidFill>
                        </a:rPr>
                        <a:t>Retirement</a:t>
                      </a:r>
                      <a:endParaRPr lang="en-GB" sz="1400" b="1" dirty="0">
                        <a:solidFill>
                          <a:schemeClr val="accent6">
                            <a:lumMod val="50000"/>
                          </a:schemeClr>
                        </a:solidFill>
                      </a:endParaRPr>
                    </a:p>
                  </a:txBody>
                  <a:tcPr/>
                </a:tc>
                <a:tc>
                  <a:txBody>
                    <a:bodyPr/>
                    <a:lstStyle/>
                    <a:p>
                      <a:r>
                        <a:rPr lang="en-GB" sz="1400" b="1" dirty="0" smtClean="0">
                          <a:solidFill>
                            <a:srgbClr val="7030A0"/>
                          </a:solidFill>
                        </a:rPr>
                        <a:t>Ill health</a:t>
                      </a:r>
                      <a:endParaRPr lang="en-GB" sz="1400" b="1" dirty="0">
                        <a:solidFill>
                          <a:srgbClr val="7030A0"/>
                        </a:solidFill>
                      </a:endParaRPr>
                    </a:p>
                  </a:txBody>
                  <a:tcPr/>
                </a:tc>
                <a:extLst>
                  <a:ext uri="{0D108BD9-81ED-4DB2-BD59-A6C34878D82A}">
                    <a16:rowId xmlns:a16="http://schemas.microsoft.com/office/drawing/2014/main" val="3186060669"/>
                  </a:ext>
                </a:extLst>
              </a:tr>
              <a:tr h="433137">
                <a:tc>
                  <a:txBody>
                    <a:bodyPr/>
                    <a:lstStyle/>
                    <a:p>
                      <a:r>
                        <a:rPr lang="en-GB" sz="1400" b="1" dirty="0" smtClean="0">
                          <a:solidFill>
                            <a:schemeClr val="accent6">
                              <a:lumMod val="50000"/>
                            </a:schemeClr>
                          </a:solidFill>
                        </a:rPr>
                        <a:t>Living with partner</a:t>
                      </a:r>
                      <a:endParaRPr lang="en-GB" sz="1400" b="1" dirty="0">
                        <a:solidFill>
                          <a:schemeClr val="accent6">
                            <a:lumMod val="50000"/>
                          </a:schemeClr>
                        </a:solidFill>
                      </a:endParaRPr>
                    </a:p>
                  </a:txBody>
                  <a:tcPr/>
                </a:tc>
                <a:tc>
                  <a:txBody>
                    <a:bodyPr/>
                    <a:lstStyle/>
                    <a:p>
                      <a:r>
                        <a:rPr lang="en-GB" sz="1400" b="1" dirty="0" smtClean="0">
                          <a:solidFill>
                            <a:srgbClr val="7030A0"/>
                          </a:solidFill>
                        </a:rPr>
                        <a:t>Death</a:t>
                      </a:r>
                      <a:endParaRPr lang="en-GB" sz="1400" b="1" dirty="0">
                        <a:solidFill>
                          <a:srgbClr val="7030A0"/>
                        </a:solidFill>
                      </a:endParaRPr>
                    </a:p>
                  </a:txBody>
                  <a:tcPr/>
                </a:tc>
                <a:extLst>
                  <a:ext uri="{0D108BD9-81ED-4DB2-BD59-A6C34878D82A}">
                    <a16:rowId xmlns:a16="http://schemas.microsoft.com/office/drawing/2014/main" val="1415091542"/>
                  </a:ext>
                </a:extLst>
              </a:tr>
              <a:tr h="433137">
                <a:tc>
                  <a:txBody>
                    <a:bodyPr/>
                    <a:lstStyle/>
                    <a:p>
                      <a:r>
                        <a:rPr lang="en-GB" sz="1400" b="1" dirty="0" smtClean="0">
                          <a:solidFill>
                            <a:schemeClr val="accent6">
                              <a:lumMod val="50000"/>
                            </a:schemeClr>
                          </a:solidFill>
                        </a:rPr>
                        <a:t>Parenthood </a:t>
                      </a:r>
                      <a:endParaRPr lang="en-GB" sz="1400" b="1" dirty="0">
                        <a:solidFill>
                          <a:schemeClr val="accent6">
                            <a:lumMod val="50000"/>
                          </a:schemeClr>
                        </a:solidFill>
                      </a:endParaRPr>
                    </a:p>
                  </a:txBody>
                  <a:tcPr/>
                </a:tc>
                <a:tc>
                  <a:txBody>
                    <a:bodyPr/>
                    <a:lstStyle/>
                    <a:p>
                      <a:r>
                        <a:rPr lang="en-GB" sz="1400" b="1" dirty="0" smtClean="0">
                          <a:solidFill>
                            <a:srgbClr val="7030A0"/>
                          </a:solidFill>
                        </a:rPr>
                        <a:t>Accident/ injury</a:t>
                      </a:r>
                      <a:endParaRPr lang="en-GB" sz="1400" b="1" dirty="0">
                        <a:solidFill>
                          <a:srgbClr val="7030A0"/>
                        </a:solidFill>
                      </a:endParaRPr>
                    </a:p>
                  </a:txBody>
                  <a:tcPr/>
                </a:tc>
                <a:extLst>
                  <a:ext uri="{0D108BD9-81ED-4DB2-BD59-A6C34878D82A}">
                    <a16:rowId xmlns:a16="http://schemas.microsoft.com/office/drawing/2014/main" val="1854779708"/>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94473505"/>
              </p:ext>
            </p:extLst>
          </p:nvPr>
        </p:nvGraphicFramePr>
        <p:xfrm>
          <a:off x="8710862" y="7909962"/>
          <a:ext cx="4090738" cy="1677091"/>
        </p:xfrm>
        <a:graphic>
          <a:graphicData uri="http://schemas.openxmlformats.org/drawingml/2006/table">
            <a:tbl>
              <a:tblPr firstRow="1" bandRow="1">
                <a:tableStyleId>{284E427A-3D55-4303-BF80-6455036E1DE7}</a:tableStyleId>
              </a:tblPr>
              <a:tblGrid>
                <a:gridCol w="1363579">
                  <a:extLst>
                    <a:ext uri="{9D8B030D-6E8A-4147-A177-3AD203B41FA5}">
                      <a16:colId xmlns:a16="http://schemas.microsoft.com/office/drawing/2014/main" val="4030426156"/>
                    </a:ext>
                  </a:extLst>
                </a:gridCol>
                <a:gridCol w="1363580">
                  <a:extLst>
                    <a:ext uri="{9D8B030D-6E8A-4147-A177-3AD203B41FA5}">
                      <a16:colId xmlns:a16="http://schemas.microsoft.com/office/drawing/2014/main" val="4289487510"/>
                    </a:ext>
                  </a:extLst>
                </a:gridCol>
                <a:gridCol w="1363579">
                  <a:extLst>
                    <a:ext uri="{9D8B030D-6E8A-4147-A177-3AD203B41FA5}">
                      <a16:colId xmlns:a16="http://schemas.microsoft.com/office/drawing/2014/main" val="1437139982"/>
                    </a:ext>
                  </a:extLst>
                </a:gridCol>
              </a:tblGrid>
              <a:tr h="419273">
                <a:tc gridSpan="3">
                  <a:txBody>
                    <a:bodyPr/>
                    <a:lstStyle/>
                    <a:p>
                      <a:pPr algn="ctr"/>
                      <a:r>
                        <a:rPr lang="en-GB" sz="1800" dirty="0" smtClean="0"/>
                        <a:t>Sentence Starters</a:t>
                      </a:r>
                      <a:endParaRPr lang="en-GB" sz="1800"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594964062"/>
                  </a:ext>
                </a:extLst>
              </a:tr>
              <a:tr h="340659">
                <a:tc>
                  <a:txBody>
                    <a:bodyPr/>
                    <a:lstStyle/>
                    <a:p>
                      <a:r>
                        <a:rPr lang="en-GB" sz="1350" b="0" dirty="0" smtClean="0"/>
                        <a:t>In addition to…</a:t>
                      </a:r>
                      <a:endParaRPr lang="en-GB" sz="1350" b="0" dirty="0"/>
                    </a:p>
                  </a:txBody>
                  <a:tcPr/>
                </a:tc>
                <a:tc>
                  <a:txBody>
                    <a:bodyPr/>
                    <a:lstStyle/>
                    <a:p>
                      <a:r>
                        <a:rPr lang="en-GB" sz="1350" b="0" dirty="0" smtClean="0"/>
                        <a:t>Alternatively…</a:t>
                      </a:r>
                      <a:endParaRPr lang="en-GB" sz="1350" b="0" dirty="0"/>
                    </a:p>
                  </a:txBody>
                  <a:tcPr/>
                </a:tc>
                <a:tc>
                  <a:txBody>
                    <a:bodyPr/>
                    <a:lstStyle/>
                    <a:p>
                      <a:r>
                        <a:rPr lang="en-GB" sz="1350" b="0" dirty="0" smtClean="0"/>
                        <a:t>For instance…</a:t>
                      </a:r>
                      <a:endParaRPr lang="en-GB" sz="1350" b="0" dirty="0"/>
                    </a:p>
                  </a:txBody>
                  <a:tcPr/>
                </a:tc>
                <a:extLst>
                  <a:ext uri="{0D108BD9-81ED-4DB2-BD59-A6C34878D82A}">
                    <a16:rowId xmlns:a16="http://schemas.microsoft.com/office/drawing/2014/main" val="2757839719"/>
                  </a:ext>
                </a:extLst>
              </a:tr>
              <a:tr h="340659">
                <a:tc>
                  <a:txBody>
                    <a:bodyPr/>
                    <a:lstStyle/>
                    <a:p>
                      <a:r>
                        <a:rPr lang="en-GB" sz="1350" b="0" dirty="0" smtClean="0"/>
                        <a:t>Another point…</a:t>
                      </a:r>
                      <a:endParaRPr lang="en-GB" sz="1350" b="0" dirty="0"/>
                    </a:p>
                  </a:txBody>
                  <a:tcPr/>
                </a:tc>
                <a:tc>
                  <a:txBody>
                    <a:bodyPr/>
                    <a:lstStyle/>
                    <a:p>
                      <a:r>
                        <a:rPr lang="en-GB" sz="1350" b="0" dirty="0" smtClean="0"/>
                        <a:t>For</a:t>
                      </a:r>
                      <a:r>
                        <a:rPr lang="en-GB" sz="1350" b="0" baseline="0" dirty="0" smtClean="0"/>
                        <a:t> example…</a:t>
                      </a:r>
                      <a:endParaRPr lang="en-GB" sz="1350" b="0" dirty="0"/>
                    </a:p>
                  </a:txBody>
                  <a:tcPr/>
                </a:tc>
                <a:tc>
                  <a:txBody>
                    <a:bodyPr/>
                    <a:lstStyle/>
                    <a:p>
                      <a:r>
                        <a:rPr lang="en-GB" sz="1350" b="0" dirty="0" smtClean="0"/>
                        <a:t>Whereas…</a:t>
                      </a:r>
                      <a:endParaRPr lang="en-GB" sz="1350" b="0" dirty="0"/>
                    </a:p>
                  </a:txBody>
                  <a:tcPr/>
                </a:tc>
                <a:extLst>
                  <a:ext uri="{0D108BD9-81ED-4DB2-BD59-A6C34878D82A}">
                    <a16:rowId xmlns:a16="http://schemas.microsoft.com/office/drawing/2014/main" val="2682840892"/>
                  </a:ext>
                </a:extLst>
              </a:tr>
              <a:tr h="576500">
                <a:tc>
                  <a:txBody>
                    <a:bodyPr/>
                    <a:lstStyle/>
                    <a:p>
                      <a:r>
                        <a:rPr lang="en-GB" sz="1350" b="0" dirty="0" smtClean="0"/>
                        <a:t>This can be illustrated by….</a:t>
                      </a:r>
                      <a:endParaRPr lang="en-GB" sz="1350" b="0" dirty="0"/>
                    </a:p>
                  </a:txBody>
                  <a:tcPr/>
                </a:tc>
                <a:tc>
                  <a:txBody>
                    <a:bodyPr/>
                    <a:lstStyle/>
                    <a:p>
                      <a:r>
                        <a:rPr lang="en-GB" sz="1350" b="0" dirty="0" smtClean="0"/>
                        <a:t>However…</a:t>
                      </a:r>
                      <a:endParaRPr lang="en-GB" sz="1350" b="0" dirty="0"/>
                    </a:p>
                  </a:txBody>
                  <a:tcPr/>
                </a:tc>
                <a:tc>
                  <a:txBody>
                    <a:bodyPr/>
                    <a:lstStyle/>
                    <a:p>
                      <a:r>
                        <a:rPr lang="en-GB" sz="1350" b="0" dirty="0" smtClean="0"/>
                        <a:t>Generally…</a:t>
                      </a:r>
                      <a:endParaRPr lang="en-GB" sz="1350" b="0" dirty="0"/>
                    </a:p>
                  </a:txBody>
                  <a:tcPr/>
                </a:tc>
                <a:extLst>
                  <a:ext uri="{0D108BD9-81ED-4DB2-BD59-A6C34878D82A}">
                    <a16:rowId xmlns:a16="http://schemas.microsoft.com/office/drawing/2014/main" val="1819779461"/>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819551679"/>
              </p:ext>
            </p:extLst>
          </p:nvPr>
        </p:nvGraphicFramePr>
        <p:xfrm>
          <a:off x="0" y="4649363"/>
          <a:ext cx="4644188" cy="4086237"/>
        </p:xfrm>
        <a:graphic>
          <a:graphicData uri="http://schemas.openxmlformats.org/drawingml/2006/table">
            <a:tbl>
              <a:tblPr firstRow="1" bandRow="1">
                <a:tableStyleId>{08FB837D-C827-4EFA-A057-4D05807E0F7C}</a:tableStyleId>
              </a:tblPr>
              <a:tblGrid>
                <a:gridCol w="1064030">
                  <a:extLst>
                    <a:ext uri="{9D8B030D-6E8A-4147-A177-3AD203B41FA5}">
                      <a16:colId xmlns:a16="http://schemas.microsoft.com/office/drawing/2014/main" val="4030426156"/>
                    </a:ext>
                  </a:extLst>
                </a:gridCol>
                <a:gridCol w="3580158">
                  <a:extLst>
                    <a:ext uri="{9D8B030D-6E8A-4147-A177-3AD203B41FA5}">
                      <a16:colId xmlns:a16="http://schemas.microsoft.com/office/drawing/2014/main" val="905449083"/>
                    </a:ext>
                  </a:extLst>
                </a:gridCol>
              </a:tblGrid>
              <a:tr h="369439">
                <a:tc gridSpan="2">
                  <a:txBody>
                    <a:bodyPr/>
                    <a:lstStyle/>
                    <a:p>
                      <a:pPr algn="ctr"/>
                      <a:r>
                        <a:rPr lang="en-GB" sz="1800" dirty="0" smtClean="0"/>
                        <a:t>Basics</a:t>
                      </a:r>
                      <a:endParaRPr lang="en-GB" sz="1800" dirty="0"/>
                    </a:p>
                  </a:txBody>
                  <a:tcPr/>
                </a:tc>
                <a:tc hMerge="1">
                  <a:txBody>
                    <a:bodyPr/>
                    <a:lstStyle/>
                    <a:p>
                      <a:endParaRPr lang="en-GB" dirty="0"/>
                    </a:p>
                  </a:txBody>
                  <a:tcPr/>
                </a:tc>
                <a:extLst>
                  <a:ext uri="{0D108BD9-81ED-4DB2-BD59-A6C34878D82A}">
                    <a16:rowId xmlns:a16="http://schemas.microsoft.com/office/drawing/2014/main" val="594964062"/>
                  </a:ext>
                </a:extLst>
              </a:tr>
              <a:tr h="462417">
                <a:tc>
                  <a:txBody>
                    <a:bodyPr/>
                    <a:lstStyle/>
                    <a:p>
                      <a:r>
                        <a:rPr lang="en-GB" sz="1400" b="1" dirty="0" smtClean="0"/>
                        <a:t>Identify</a:t>
                      </a:r>
                      <a:endParaRPr lang="en-GB" sz="1400" b="1" dirty="0"/>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200" dirty="0" smtClean="0"/>
                        <a:t>Establish or indicate who or what (someone or something) is.</a:t>
                      </a:r>
                      <a:endParaRPr lang="en-GB" sz="1200" b="1" dirty="0" smtClean="0"/>
                    </a:p>
                  </a:txBody>
                  <a:tcPr/>
                </a:tc>
                <a:extLst>
                  <a:ext uri="{0D108BD9-81ED-4DB2-BD59-A6C34878D82A}">
                    <a16:rowId xmlns:a16="http://schemas.microsoft.com/office/drawing/2014/main" val="2757839719"/>
                  </a:ext>
                </a:extLst>
              </a:tr>
              <a:tr h="462417">
                <a:tc>
                  <a:txBody>
                    <a:bodyPr/>
                    <a:lstStyle/>
                    <a:p>
                      <a:r>
                        <a:rPr lang="en-GB" sz="1400" b="1" dirty="0" smtClean="0"/>
                        <a:t>Describe</a:t>
                      </a:r>
                      <a:endParaRPr lang="en-GB" sz="1400" b="1" dirty="0"/>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200" dirty="0" smtClean="0"/>
                        <a:t>Give a detailed account in words of.</a:t>
                      </a:r>
                    </a:p>
                    <a:p>
                      <a:endParaRPr lang="en-GB" sz="1200" dirty="0"/>
                    </a:p>
                  </a:txBody>
                  <a:tcPr/>
                </a:tc>
                <a:extLst>
                  <a:ext uri="{0D108BD9-81ED-4DB2-BD59-A6C34878D82A}">
                    <a16:rowId xmlns:a16="http://schemas.microsoft.com/office/drawing/2014/main" val="2505487270"/>
                  </a:ext>
                </a:extLst>
              </a:tr>
              <a:tr h="462417">
                <a:tc>
                  <a:txBody>
                    <a:bodyPr/>
                    <a:lstStyle/>
                    <a:p>
                      <a:r>
                        <a:rPr lang="en-GB" sz="1400" b="1" dirty="0" smtClean="0"/>
                        <a:t>Explain</a:t>
                      </a:r>
                      <a:endParaRPr lang="en-GB" sz="1400" b="1" dirty="0"/>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200" dirty="0" smtClean="0"/>
                        <a:t>Make clear to someone by describing it in more detail or revealing relevant facts</a:t>
                      </a:r>
                      <a:r>
                        <a:rPr lang="en-GB" sz="1200" dirty="0"/>
                        <a:t>.</a:t>
                      </a:r>
                      <a:endParaRPr lang="en-GB" sz="1200" dirty="0" smtClean="0"/>
                    </a:p>
                  </a:txBody>
                  <a:tcPr/>
                </a:tc>
                <a:extLst>
                  <a:ext uri="{0D108BD9-81ED-4DB2-BD59-A6C34878D82A}">
                    <a16:rowId xmlns:a16="http://schemas.microsoft.com/office/drawing/2014/main" val="3935688865"/>
                  </a:ext>
                </a:extLst>
              </a:tr>
              <a:tr h="885228">
                <a:tc>
                  <a:txBody>
                    <a:bodyPr/>
                    <a:lstStyle/>
                    <a:p>
                      <a:r>
                        <a:rPr lang="en-GB" sz="1400" b="1" dirty="0" smtClean="0"/>
                        <a:t>Assess</a:t>
                      </a:r>
                      <a:endParaRPr lang="en-GB" sz="1400" b="1" dirty="0"/>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200" dirty="0" smtClean="0"/>
                        <a:t>Give careful consideration to all the factors or events that apply and then identify which are most important, giving reasons. You must also give the advantages and disadvantages and say which one is best</a:t>
                      </a:r>
                    </a:p>
                  </a:txBody>
                  <a:tcPr/>
                </a:tc>
                <a:extLst>
                  <a:ext uri="{0D108BD9-81ED-4DB2-BD59-A6C34878D82A}">
                    <a16:rowId xmlns:a16="http://schemas.microsoft.com/office/drawing/2014/main" val="3770463761"/>
                  </a:ext>
                </a:extLst>
              </a:tr>
              <a:tr h="885228">
                <a:tc>
                  <a:txBody>
                    <a:bodyPr/>
                    <a:lstStyle/>
                    <a:p>
                      <a:r>
                        <a:rPr lang="en-GB" sz="1400" b="1" dirty="0" smtClean="0"/>
                        <a:t>Evaluate </a:t>
                      </a:r>
                      <a:endParaRPr lang="en-GB" sz="1400" b="1" dirty="0"/>
                    </a:p>
                  </a:txBody>
                  <a:tcPr/>
                </a:tc>
                <a:tc>
                  <a:txBody>
                    <a:bodyPr/>
                    <a:lstStyle/>
                    <a:p>
                      <a:r>
                        <a:rPr lang="en-GB" sz="1200" dirty="0" smtClean="0"/>
                        <a:t>Give careful consideration to the advantages and</a:t>
                      </a:r>
                      <a:r>
                        <a:rPr lang="en-GB" sz="1200" baseline="0" dirty="0" smtClean="0"/>
                        <a:t> </a:t>
                      </a:r>
                      <a:r>
                        <a:rPr lang="en-GB" sz="1200" dirty="0" smtClean="0"/>
                        <a:t>disadvantages and then explain why they are</a:t>
                      </a:r>
                      <a:r>
                        <a:rPr lang="en-GB" sz="1200" baseline="0" dirty="0" smtClean="0"/>
                        <a:t> </a:t>
                      </a:r>
                      <a:r>
                        <a:rPr lang="en-GB" sz="1200" dirty="0" smtClean="0"/>
                        <a:t>advantages and disadvantages. Decide which factor</a:t>
                      </a:r>
                      <a:r>
                        <a:rPr lang="en-GB" sz="1200" baseline="0" dirty="0" smtClean="0"/>
                        <a:t> </a:t>
                      </a:r>
                      <a:r>
                        <a:rPr lang="en-GB" sz="1200" dirty="0" smtClean="0"/>
                        <a:t>is the most important and explain your reasons</a:t>
                      </a:r>
                      <a:r>
                        <a:rPr lang="en-GB" sz="1200" baseline="0" dirty="0" smtClean="0"/>
                        <a:t>. </a:t>
                      </a:r>
                      <a:endParaRPr lang="en-GB" sz="1200" dirty="0"/>
                    </a:p>
                  </a:txBody>
                  <a:tcPr/>
                </a:tc>
                <a:extLst>
                  <a:ext uri="{0D108BD9-81ED-4DB2-BD59-A6C34878D82A}">
                    <a16:rowId xmlns:a16="http://schemas.microsoft.com/office/drawing/2014/main" val="3392733999"/>
                  </a:ext>
                </a:extLst>
              </a:tr>
              <a:tr h="559091">
                <a:tc>
                  <a:txBody>
                    <a:bodyPr/>
                    <a:lstStyle/>
                    <a:p>
                      <a:r>
                        <a:rPr lang="en-GB" sz="1400" b="1" dirty="0" smtClean="0"/>
                        <a:t>Analyse</a:t>
                      </a:r>
                      <a:endParaRPr lang="en-GB" sz="1400" b="1" dirty="0"/>
                    </a:p>
                  </a:txBody>
                  <a:tcPr/>
                </a:tc>
                <a:tc>
                  <a:txBody>
                    <a:bodyPr/>
                    <a:lstStyle/>
                    <a:p>
                      <a:r>
                        <a:rPr lang="en-GB" sz="1200" dirty="0" smtClean="0"/>
                        <a:t>Identify the key factors and how they are linked and the explain the importance and relevance of each one.</a:t>
                      </a:r>
                      <a:r>
                        <a:rPr lang="en-GB" sz="1200" baseline="0" dirty="0" smtClean="0"/>
                        <a:t> </a:t>
                      </a:r>
                      <a:endParaRPr lang="en-GB" sz="1200" dirty="0"/>
                    </a:p>
                  </a:txBody>
                  <a:tcPr/>
                </a:tc>
                <a:extLst>
                  <a:ext uri="{0D108BD9-81ED-4DB2-BD59-A6C34878D82A}">
                    <a16:rowId xmlns:a16="http://schemas.microsoft.com/office/drawing/2014/main" val="2820319138"/>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400831058"/>
              </p:ext>
            </p:extLst>
          </p:nvPr>
        </p:nvGraphicFramePr>
        <p:xfrm>
          <a:off x="4643402" y="5352069"/>
          <a:ext cx="4066674" cy="3383280"/>
        </p:xfrm>
        <a:graphic>
          <a:graphicData uri="http://schemas.openxmlformats.org/drawingml/2006/table">
            <a:tbl>
              <a:tblPr firstRow="1" bandRow="1">
                <a:tableStyleId>{69C7853C-536D-4A76-A0AE-DD22124D55A5}</a:tableStyleId>
              </a:tblPr>
              <a:tblGrid>
                <a:gridCol w="4066674">
                  <a:extLst>
                    <a:ext uri="{9D8B030D-6E8A-4147-A177-3AD203B41FA5}">
                      <a16:colId xmlns:a16="http://schemas.microsoft.com/office/drawing/2014/main" val="4030426156"/>
                    </a:ext>
                  </a:extLst>
                </a:gridCol>
              </a:tblGrid>
              <a:tr h="338239">
                <a:tc>
                  <a:txBody>
                    <a:bodyPr/>
                    <a:lstStyle/>
                    <a:p>
                      <a:pPr algn="ctr"/>
                      <a:r>
                        <a:rPr lang="en-GB" sz="1800" dirty="0" smtClean="0"/>
                        <a:t>Case</a:t>
                      </a:r>
                      <a:r>
                        <a:rPr lang="en-GB" sz="1800" baseline="0" dirty="0" smtClean="0"/>
                        <a:t> Studies</a:t>
                      </a:r>
                      <a:endParaRPr lang="en-GB" sz="1800" dirty="0"/>
                    </a:p>
                  </a:txBody>
                  <a:tcPr>
                    <a:solidFill>
                      <a:srgbClr val="7030A0"/>
                    </a:solidFill>
                  </a:tcPr>
                </a:tc>
                <a:extLst>
                  <a:ext uri="{0D108BD9-81ED-4DB2-BD59-A6C34878D82A}">
                    <a16:rowId xmlns:a16="http://schemas.microsoft.com/office/drawing/2014/main" val="594964062"/>
                  </a:ext>
                </a:extLst>
              </a:tr>
              <a:tr h="930158">
                <a:tc>
                  <a:txBody>
                    <a:bodyPr/>
                    <a:lstStyle/>
                    <a:p>
                      <a:r>
                        <a:rPr lang="en-GB" sz="1200" b="1" dirty="0" smtClean="0"/>
                        <a:t>Case Study 1</a:t>
                      </a:r>
                      <a:r>
                        <a:rPr lang="en-GB" sz="1200" b="1" dirty="0" smtClean="0"/>
                        <a:t>: </a:t>
                      </a:r>
                      <a:r>
                        <a:rPr lang="en-GB" sz="1200" b="0" dirty="0" smtClean="0"/>
                        <a:t>Sarah is 10 years old and entering adolescence. Sarah's behaviour is changing as she starts secondary</a:t>
                      </a:r>
                      <a:r>
                        <a:rPr lang="en-GB" sz="1200" b="0" baseline="0" dirty="0" smtClean="0"/>
                        <a:t> school and is forming new friendships at school. Sarah and her friends are into fashion and imitate fashion models. Peggy is concerned that Sarah is being influenced by the media.</a:t>
                      </a:r>
                      <a:endParaRPr lang="en-GB" sz="1200" b="0" dirty="0"/>
                    </a:p>
                  </a:txBody>
                  <a:tcPr>
                    <a:solidFill>
                      <a:srgbClr val="9954CC"/>
                    </a:solidFill>
                  </a:tcPr>
                </a:tc>
                <a:extLst>
                  <a:ext uri="{0D108BD9-81ED-4DB2-BD59-A6C34878D82A}">
                    <a16:rowId xmlns:a16="http://schemas.microsoft.com/office/drawing/2014/main" val="2757839719"/>
                  </a:ext>
                </a:extLst>
              </a:tr>
              <a:tr h="1099278">
                <a:tc>
                  <a:txBody>
                    <a:bodyPr/>
                    <a:lstStyle/>
                    <a:p>
                      <a:r>
                        <a:rPr lang="en-GB" sz="1200" b="1" dirty="0" smtClean="0"/>
                        <a:t>Case Study 2</a:t>
                      </a:r>
                      <a:r>
                        <a:rPr lang="en-GB" sz="1200" b="1" dirty="0" smtClean="0"/>
                        <a:t>: </a:t>
                      </a:r>
                      <a:r>
                        <a:rPr lang="en-GB" sz="1200" b="0" dirty="0" smtClean="0"/>
                        <a:t>Anna’s grandparents, Mary and James, live in a</a:t>
                      </a:r>
                    </a:p>
                    <a:p>
                      <a:r>
                        <a:rPr lang="en-GB" sz="1200" b="0" dirty="0" smtClean="0"/>
                        <a:t>small house on the edge of the town. They are</a:t>
                      </a:r>
                    </a:p>
                    <a:p>
                      <a:r>
                        <a:rPr lang="en-GB" sz="1200" b="0" dirty="0" smtClean="0"/>
                        <a:t>both in their early seventies and have retired from</a:t>
                      </a:r>
                    </a:p>
                    <a:p>
                      <a:r>
                        <a:rPr lang="en-GB" sz="1200" b="0" dirty="0" smtClean="0"/>
                        <a:t>work. James used to work in a factory which</a:t>
                      </a:r>
                    </a:p>
                    <a:p>
                      <a:r>
                        <a:rPr lang="en-GB" sz="1200" b="0" dirty="0" smtClean="0"/>
                        <a:t>made glass fibre insulation. </a:t>
                      </a:r>
                      <a:r>
                        <a:rPr lang="en-GB" sz="1200" dirty="0" smtClean="0"/>
                        <a:t>Recently James suffered a mild heart attack. </a:t>
                      </a:r>
                      <a:endParaRPr lang="en-GB" sz="1200" b="0" dirty="0" smtClean="0"/>
                    </a:p>
                  </a:txBody>
                  <a:tcPr>
                    <a:solidFill>
                      <a:srgbClr val="AA72D4"/>
                    </a:solidFill>
                  </a:tcPr>
                </a:tc>
                <a:extLst>
                  <a:ext uri="{0D108BD9-81ED-4DB2-BD59-A6C34878D82A}">
                    <a16:rowId xmlns:a16="http://schemas.microsoft.com/office/drawing/2014/main" val="2505487270"/>
                  </a:ext>
                </a:extLst>
              </a:tr>
              <a:tr h="761039">
                <a:tc>
                  <a:txBody>
                    <a:bodyPr/>
                    <a:lstStyle/>
                    <a:p>
                      <a:r>
                        <a:rPr lang="en-GB" sz="1200" b="1" dirty="0" smtClean="0"/>
                        <a:t>Case Study 3: </a:t>
                      </a:r>
                      <a:r>
                        <a:rPr lang="en-GB" sz="1200" b="0" dirty="0" smtClean="0"/>
                        <a:t>Maisie,</a:t>
                      </a:r>
                      <a:r>
                        <a:rPr lang="en-GB" sz="1200" b="0" baseline="0" dirty="0" smtClean="0"/>
                        <a:t> 28 years old. Married to Dan who is 30 years old. Maisie and Dan are planning to start a family. They live in Grimsby.  They realise this decision has a massive impact on many areas of their lives.</a:t>
                      </a:r>
                      <a:endParaRPr lang="en-GB" sz="1200" b="1" dirty="0"/>
                    </a:p>
                  </a:txBody>
                  <a:tcPr>
                    <a:solidFill>
                      <a:srgbClr val="9954CC"/>
                    </a:solidFill>
                  </a:tcPr>
                </a:tc>
                <a:extLst>
                  <a:ext uri="{0D108BD9-81ED-4DB2-BD59-A6C34878D82A}">
                    <a16:rowId xmlns:a16="http://schemas.microsoft.com/office/drawing/2014/main" val="3935688865"/>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74286772"/>
              </p:ext>
            </p:extLst>
          </p:nvPr>
        </p:nvGraphicFramePr>
        <p:xfrm>
          <a:off x="8710862" y="1749129"/>
          <a:ext cx="4090737" cy="3613795"/>
        </p:xfrm>
        <a:graphic>
          <a:graphicData uri="http://schemas.openxmlformats.org/drawingml/2006/table">
            <a:tbl>
              <a:tblPr firstRow="1" bandRow="1">
                <a:tableStyleId>{775DCB02-9BB8-47FD-8907-85C794F793BA}</a:tableStyleId>
              </a:tblPr>
              <a:tblGrid>
                <a:gridCol w="1551082">
                  <a:extLst>
                    <a:ext uri="{9D8B030D-6E8A-4147-A177-3AD203B41FA5}">
                      <a16:colId xmlns:a16="http://schemas.microsoft.com/office/drawing/2014/main" val="4030426156"/>
                    </a:ext>
                  </a:extLst>
                </a:gridCol>
                <a:gridCol w="2539655">
                  <a:extLst>
                    <a:ext uri="{9D8B030D-6E8A-4147-A177-3AD203B41FA5}">
                      <a16:colId xmlns:a16="http://schemas.microsoft.com/office/drawing/2014/main" val="905449083"/>
                    </a:ext>
                  </a:extLst>
                </a:gridCol>
              </a:tblGrid>
              <a:tr h="443875">
                <a:tc gridSpan="2">
                  <a:txBody>
                    <a:bodyPr/>
                    <a:lstStyle/>
                    <a:p>
                      <a:pPr algn="ctr"/>
                      <a:r>
                        <a:rPr lang="en-GB" sz="1800" dirty="0" smtClean="0"/>
                        <a:t>Key Words</a:t>
                      </a:r>
                      <a:endParaRPr lang="en-GB" sz="1800" dirty="0"/>
                    </a:p>
                  </a:txBody>
                  <a:tcPr>
                    <a:solidFill>
                      <a:srgbClr val="FF0000"/>
                    </a:solidFill>
                  </a:tcPr>
                </a:tc>
                <a:tc hMerge="1">
                  <a:txBody>
                    <a:bodyPr/>
                    <a:lstStyle/>
                    <a:p>
                      <a:endParaRPr lang="en-GB" dirty="0"/>
                    </a:p>
                  </a:txBody>
                  <a:tcPr/>
                </a:tc>
                <a:extLst>
                  <a:ext uri="{0D108BD9-81ED-4DB2-BD59-A6C34878D82A}">
                    <a16:rowId xmlns:a16="http://schemas.microsoft.com/office/drawing/2014/main" val="594964062"/>
                  </a:ext>
                </a:extLst>
              </a:tr>
              <a:tr h="496138">
                <a:tc>
                  <a:txBody>
                    <a:bodyPr/>
                    <a:lstStyle/>
                    <a:p>
                      <a:r>
                        <a:rPr lang="en-GB" sz="1400" b="1" dirty="0" smtClean="0"/>
                        <a:t>Relationship changes</a:t>
                      </a:r>
                      <a:endParaRPr lang="en-GB" sz="1400" b="1" dirty="0"/>
                    </a:p>
                  </a:txBody>
                  <a:tcPr>
                    <a:solidFill>
                      <a:srgbClr val="FF6969"/>
                    </a:solidFill>
                  </a:tcPr>
                </a:tc>
                <a:tc>
                  <a:txBody>
                    <a:bodyPr/>
                    <a:lstStyle/>
                    <a:p>
                      <a:r>
                        <a:rPr lang="en-GB" sz="1200" dirty="0" smtClean="0"/>
                        <a:t>Altering</a:t>
                      </a:r>
                      <a:r>
                        <a:rPr lang="en-GB" sz="1200" baseline="0" dirty="0" smtClean="0"/>
                        <a:t> the way that two or more people connect with each other.</a:t>
                      </a:r>
                      <a:endParaRPr lang="en-GB" sz="1200" dirty="0"/>
                    </a:p>
                  </a:txBody>
                  <a:tcPr>
                    <a:solidFill>
                      <a:srgbClr val="FF6969"/>
                    </a:solidFill>
                  </a:tcPr>
                </a:tc>
                <a:extLst>
                  <a:ext uri="{0D108BD9-81ED-4DB2-BD59-A6C34878D82A}">
                    <a16:rowId xmlns:a16="http://schemas.microsoft.com/office/drawing/2014/main" val="2505487270"/>
                  </a:ext>
                </a:extLst>
              </a:tr>
              <a:tr h="446525">
                <a:tc>
                  <a:txBody>
                    <a:bodyPr/>
                    <a:lstStyle/>
                    <a:p>
                      <a:r>
                        <a:rPr lang="en-GB" sz="1400" b="1" dirty="0" smtClean="0"/>
                        <a:t>Life circumstances</a:t>
                      </a:r>
                      <a:endParaRPr lang="en-GB" sz="1400" b="1" dirty="0"/>
                    </a:p>
                  </a:txBody>
                  <a:tcPr>
                    <a:solidFill>
                      <a:srgbClr val="FF3737"/>
                    </a:solidFill>
                  </a:tcPr>
                </a:tc>
                <a:tc>
                  <a:txBody>
                    <a:bodyPr/>
                    <a:lstStyle/>
                    <a:p>
                      <a:r>
                        <a:rPr lang="en-GB" sz="1200" dirty="0" smtClean="0"/>
                        <a:t>Factors that play a part in determining</a:t>
                      </a:r>
                      <a:r>
                        <a:rPr lang="en-GB" sz="1200" baseline="0" dirty="0" smtClean="0"/>
                        <a:t> aspects of an individual’s life.</a:t>
                      </a:r>
                      <a:endParaRPr lang="en-GB" sz="1200" dirty="0" smtClean="0"/>
                    </a:p>
                  </a:txBody>
                  <a:tcPr>
                    <a:solidFill>
                      <a:srgbClr val="FF3737"/>
                    </a:solidFill>
                  </a:tcPr>
                </a:tc>
                <a:extLst>
                  <a:ext uri="{0D108BD9-81ED-4DB2-BD59-A6C34878D82A}">
                    <a16:rowId xmlns:a16="http://schemas.microsoft.com/office/drawing/2014/main" val="3935688865"/>
                  </a:ext>
                </a:extLst>
              </a:tr>
              <a:tr h="446525">
                <a:tc>
                  <a:txBody>
                    <a:bodyPr/>
                    <a:lstStyle/>
                    <a:p>
                      <a:r>
                        <a:rPr lang="en-GB" sz="1400" b="1" dirty="0" smtClean="0"/>
                        <a:t>Expected life events</a:t>
                      </a:r>
                      <a:endParaRPr lang="en-GB" sz="1400" b="1" dirty="0"/>
                    </a:p>
                  </a:txBody>
                  <a:tcPr>
                    <a:solidFill>
                      <a:srgbClr val="FF6969"/>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200" dirty="0" smtClean="0"/>
                        <a:t>A major event that changes a person's status or circumstances, such as giving birth, marriage, divorce, death of spouse, loss of job.</a:t>
                      </a:r>
                      <a:endParaRPr lang="en-GB" sz="1200" dirty="0" smtClean="0"/>
                    </a:p>
                  </a:txBody>
                  <a:tcPr>
                    <a:solidFill>
                      <a:srgbClr val="FF6969"/>
                    </a:solidFill>
                  </a:tcPr>
                </a:tc>
                <a:extLst>
                  <a:ext uri="{0D108BD9-81ED-4DB2-BD59-A6C34878D82A}">
                    <a16:rowId xmlns:a16="http://schemas.microsoft.com/office/drawing/2014/main" val="1625619273"/>
                  </a:ext>
                </a:extLst>
              </a:tr>
              <a:tr h="446525">
                <a:tc>
                  <a:txBody>
                    <a:bodyPr/>
                    <a:lstStyle/>
                    <a:p>
                      <a:r>
                        <a:rPr lang="en-GB" sz="1400" b="1" dirty="0" smtClean="0"/>
                        <a:t>Unexpected life events</a:t>
                      </a:r>
                      <a:endParaRPr lang="en-GB" sz="1400" b="1" dirty="0"/>
                    </a:p>
                  </a:txBody>
                  <a:tcPr>
                    <a:solidFill>
                      <a:srgbClr val="FF3737"/>
                    </a:solidFill>
                  </a:tcPr>
                </a:tc>
                <a:tc>
                  <a:txBody>
                    <a:bodyPr/>
                    <a:lstStyle/>
                    <a:p>
                      <a:r>
                        <a:rPr lang="en-GB" sz="1200" dirty="0" smtClean="0"/>
                        <a:t>Events</a:t>
                      </a:r>
                      <a:r>
                        <a:rPr lang="en-GB" sz="1200" baseline="0" dirty="0" smtClean="0"/>
                        <a:t> </a:t>
                      </a:r>
                      <a:r>
                        <a:rPr lang="en-GB" sz="1200" dirty="0" smtClean="0"/>
                        <a:t> that take  individuals by surprise as they do not know that they are going to happen, they are unplanned.  Some examples are having an accident or  an unexpected death.</a:t>
                      </a:r>
                      <a:endParaRPr lang="en-GB" sz="1200" dirty="0"/>
                    </a:p>
                  </a:txBody>
                  <a:tcPr>
                    <a:solidFill>
                      <a:srgbClr val="FF3737"/>
                    </a:solidFill>
                  </a:tcPr>
                </a:tc>
                <a:extLst>
                  <a:ext uri="{0D108BD9-81ED-4DB2-BD59-A6C34878D82A}">
                    <a16:rowId xmlns:a16="http://schemas.microsoft.com/office/drawing/2014/main" val="3186060669"/>
                  </a:ext>
                </a:extLst>
              </a:tr>
            </a:tbl>
          </a:graphicData>
        </a:graphic>
      </p:graphicFrame>
      <p:grpSp>
        <p:nvGrpSpPr>
          <p:cNvPr id="13" name="Group 12"/>
          <p:cNvGrpSpPr/>
          <p:nvPr/>
        </p:nvGrpSpPr>
        <p:grpSpPr>
          <a:xfrm>
            <a:off x="-299998" y="8729103"/>
            <a:ext cx="6977523" cy="923330"/>
            <a:chOff x="0" y="8677870"/>
            <a:chExt cx="6977523" cy="923330"/>
          </a:xfrm>
        </p:grpSpPr>
        <p:sp>
          <p:nvSpPr>
            <p:cNvPr id="2" name="Rectangle 1"/>
            <p:cNvSpPr/>
            <p:nvPr/>
          </p:nvSpPr>
          <p:spPr>
            <a:xfrm>
              <a:off x="0" y="8677870"/>
              <a:ext cx="6729984" cy="923330"/>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dirty="0" smtClean="0">
                  <a:ln/>
                  <a:solidFill>
                    <a:schemeClr val="accent4"/>
                  </a:solidFill>
                </a:rPr>
                <a:t>P 			I				E				S</a:t>
              </a:r>
            </a:p>
          </p:txBody>
        </p:sp>
        <p:sp>
          <p:nvSpPr>
            <p:cNvPr id="3" name="TextBox 2"/>
            <p:cNvSpPr txBox="1"/>
            <p:nvPr/>
          </p:nvSpPr>
          <p:spPr>
            <a:xfrm>
              <a:off x="728633" y="9003350"/>
              <a:ext cx="956993" cy="369332"/>
            </a:xfrm>
            <a:prstGeom prst="rect">
              <a:avLst/>
            </a:prstGeom>
            <a:noFill/>
          </p:spPr>
          <p:txBody>
            <a:bodyPr wrap="none" rtlCol="0">
              <a:spAutoFit/>
            </a:bodyPr>
            <a:lstStyle/>
            <a:p>
              <a:r>
                <a:rPr lang="en-GB" dirty="0" smtClean="0"/>
                <a:t>HYSICAL</a:t>
              </a:r>
              <a:endParaRPr lang="en-GB" dirty="0"/>
            </a:p>
          </p:txBody>
        </p:sp>
        <p:sp>
          <p:nvSpPr>
            <p:cNvPr id="14" name="TextBox 13"/>
            <p:cNvSpPr txBox="1"/>
            <p:nvPr/>
          </p:nvSpPr>
          <p:spPr>
            <a:xfrm>
              <a:off x="2414259" y="9003350"/>
              <a:ext cx="1530997" cy="369332"/>
            </a:xfrm>
            <a:prstGeom prst="rect">
              <a:avLst/>
            </a:prstGeom>
            <a:noFill/>
          </p:spPr>
          <p:txBody>
            <a:bodyPr wrap="none" rtlCol="0">
              <a:spAutoFit/>
            </a:bodyPr>
            <a:lstStyle/>
            <a:p>
              <a:r>
                <a:rPr lang="en-GB" dirty="0" smtClean="0"/>
                <a:t>NTELLECTUAL</a:t>
              </a:r>
              <a:endParaRPr lang="en-GB" dirty="0"/>
            </a:p>
          </p:txBody>
        </p:sp>
        <p:sp>
          <p:nvSpPr>
            <p:cNvPr id="15" name="TextBox 14"/>
            <p:cNvSpPr txBox="1"/>
            <p:nvPr/>
          </p:nvSpPr>
          <p:spPr>
            <a:xfrm>
              <a:off x="4416862" y="9012576"/>
              <a:ext cx="1230017" cy="369332"/>
            </a:xfrm>
            <a:prstGeom prst="rect">
              <a:avLst/>
            </a:prstGeom>
            <a:noFill/>
          </p:spPr>
          <p:txBody>
            <a:bodyPr wrap="none" rtlCol="0">
              <a:spAutoFit/>
            </a:bodyPr>
            <a:lstStyle/>
            <a:p>
              <a:r>
                <a:rPr lang="en-GB" dirty="0" smtClean="0"/>
                <a:t>MOTIONAL</a:t>
              </a:r>
              <a:endParaRPr lang="en-GB" dirty="0"/>
            </a:p>
          </p:txBody>
        </p:sp>
        <p:sp>
          <p:nvSpPr>
            <p:cNvPr id="16" name="TextBox 15"/>
            <p:cNvSpPr txBox="1"/>
            <p:nvPr/>
          </p:nvSpPr>
          <p:spPr>
            <a:xfrm>
              <a:off x="6228600" y="9003350"/>
              <a:ext cx="748923" cy="369332"/>
            </a:xfrm>
            <a:prstGeom prst="rect">
              <a:avLst/>
            </a:prstGeom>
            <a:noFill/>
          </p:spPr>
          <p:txBody>
            <a:bodyPr wrap="none" rtlCol="0">
              <a:spAutoFit/>
            </a:bodyPr>
            <a:lstStyle/>
            <a:p>
              <a:r>
                <a:rPr lang="en-GB" dirty="0" smtClean="0"/>
                <a:t>OCIAL</a:t>
              </a:r>
              <a:endParaRPr lang="en-GB" dirty="0"/>
            </a:p>
          </p:txBody>
        </p:sp>
      </p:grpSp>
      <p:pic>
        <p:nvPicPr>
          <p:cNvPr id="1028" name="Picture 4" descr="Image result for growth and developmen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94712" y="8891572"/>
            <a:ext cx="1335439" cy="70962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8" name="Table 17"/>
          <p:cNvGraphicFramePr>
            <a:graphicFrameLocks noGrp="1"/>
          </p:cNvGraphicFramePr>
          <p:nvPr>
            <p:extLst>
              <p:ext uri="{D42A27DB-BD31-4B8C-83A1-F6EECF244321}">
                <p14:modId xmlns:p14="http://schemas.microsoft.com/office/powerpoint/2010/main" val="3048812383"/>
              </p:ext>
            </p:extLst>
          </p:nvPr>
        </p:nvGraphicFramePr>
        <p:xfrm>
          <a:off x="8709289" y="5356970"/>
          <a:ext cx="4093881" cy="2552992"/>
        </p:xfrm>
        <a:graphic>
          <a:graphicData uri="http://schemas.openxmlformats.org/drawingml/2006/table">
            <a:tbl>
              <a:tblPr firstRow="1" bandRow="1">
                <a:tableStyleId>{69C7853C-536D-4A76-A0AE-DD22124D55A5}</a:tableStyleId>
              </a:tblPr>
              <a:tblGrid>
                <a:gridCol w="1913708">
                  <a:extLst>
                    <a:ext uri="{9D8B030D-6E8A-4147-A177-3AD203B41FA5}">
                      <a16:colId xmlns:a16="http://schemas.microsoft.com/office/drawing/2014/main" val="4030426156"/>
                    </a:ext>
                  </a:extLst>
                </a:gridCol>
                <a:gridCol w="2180173">
                  <a:extLst>
                    <a:ext uri="{9D8B030D-6E8A-4147-A177-3AD203B41FA5}">
                      <a16:colId xmlns:a16="http://schemas.microsoft.com/office/drawing/2014/main" val="905449083"/>
                    </a:ext>
                  </a:extLst>
                </a:gridCol>
              </a:tblGrid>
              <a:tr h="404001">
                <a:tc gridSpan="2">
                  <a:txBody>
                    <a:bodyPr/>
                    <a:lstStyle/>
                    <a:p>
                      <a:pPr algn="ctr"/>
                      <a:r>
                        <a:rPr lang="en-GB" sz="1800" dirty="0" smtClean="0">
                          <a:solidFill>
                            <a:srgbClr val="002060"/>
                          </a:solidFill>
                        </a:rPr>
                        <a:t>Sources</a:t>
                      </a:r>
                      <a:r>
                        <a:rPr lang="en-GB" sz="1800" dirty="0" smtClean="0"/>
                        <a:t>/</a:t>
                      </a:r>
                      <a:r>
                        <a:rPr lang="en-GB" sz="1800" baseline="0" dirty="0" smtClean="0"/>
                        <a:t> </a:t>
                      </a:r>
                      <a:r>
                        <a:rPr lang="en-GB" sz="1800" baseline="0" dirty="0" smtClean="0">
                          <a:solidFill>
                            <a:srgbClr val="FF0000"/>
                          </a:solidFill>
                        </a:rPr>
                        <a:t>Type</a:t>
                      </a:r>
                      <a:r>
                        <a:rPr lang="en-GB" sz="1800" baseline="0" dirty="0" smtClean="0"/>
                        <a:t> of Support</a:t>
                      </a:r>
                      <a:endParaRPr lang="en-GB" sz="1800" dirty="0"/>
                    </a:p>
                  </a:txBody>
                  <a:tcPr/>
                </a:tc>
                <a:tc hMerge="1">
                  <a:txBody>
                    <a:bodyPr/>
                    <a:lstStyle/>
                    <a:p>
                      <a:endParaRPr lang="en-GB" dirty="0"/>
                    </a:p>
                  </a:txBody>
                  <a:tcPr/>
                </a:tc>
                <a:extLst>
                  <a:ext uri="{0D108BD9-81ED-4DB2-BD59-A6C34878D82A}">
                    <a16:rowId xmlns:a16="http://schemas.microsoft.com/office/drawing/2014/main" val="594964062"/>
                  </a:ext>
                </a:extLst>
              </a:tr>
              <a:tr h="554253">
                <a:tc>
                  <a:txBody>
                    <a:bodyPr/>
                    <a:lstStyle/>
                    <a:p>
                      <a:r>
                        <a:rPr lang="en-GB" sz="1400" b="1" dirty="0" smtClean="0">
                          <a:solidFill>
                            <a:srgbClr val="002060"/>
                          </a:solidFill>
                        </a:rPr>
                        <a:t>Family/</a:t>
                      </a:r>
                      <a:r>
                        <a:rPr lang="en-GB" sz="1400" b="1" baseline="0" dirty="0" smtClean="0">
                          <a:solidFill>
                            <a:srgbClr val="002060"/>
                          </a:solidFill>
                        </a:rPr>
                        <a:t> friends/ partners</a:t>
                      </a:r>
                      <a:endParaRPr lang="en-GB" sz="1400" b="1" dirty="0" smtClean="0">
                        <a:solidFill>
                          <a:srgbClr val="002060"/>
                        </a:solidFill>
                      </a:endParaRPr>
                    </a:p>
                  </a:txBody>
                  <a:tcPr/>
                </a:tc>
                <a:tc>
                  <a:txBody>
                    <a:bodyPr/>
                    <a:lstStyle/>
                    <a:p>
                      <a:r>
                        <a:rPr lang="en-GB" sz="1400" b="1" dirty="0" smtClean="0">
                          <a:solidFill>
                            <a:srgbClr val="FF0000"/>
                          </a:solidFill>
                        </a:rPr>
                        <a:t>Emotional</a:t>
                      </a:r>
                      <a:endParaRPr lang="en-GB" sz="1400" b="1" dirty="0">
                        <a:solidFill>
                          <a:srgbClr val="FF0000"/>
                        </a:solidFill>
                      </a:endParaRPr>
                    </a:p>
                  </a:txBody>
                  <a:tcPr/>
                </a:tc>
                <a:extLst>
                  <a:ext uri="{0D108BD9-81ED-4DB2-BD59-A6C34878D82A}">
                    <a16:rowId xmlns:a16="http://schemas.microsoft.com/office/drawing/2014/main" val="2757839719"/>
                  </a:ext>
                </a:extLst>
              </a:tr>
              <a:tr h="554253">
                <a:tc>
                  <a:txBody>
                    <a:bodyPr/>
                    <a:lstStyle/>
                    <a:p>
                      <a:r>
                        <a:rPr lang="en-GB" sz="1400" b="1" dirty="0" smtClean="0">
                          <a:solidFill>
                            <a:srgbClr val="002060"/>
                          </a:solidFill>
                        </a:rPr>
                        <a:t>Professional carers and services</a:t>
                      </a:r>
                      <a:endParaRPr lang="en-GB" sz="1400" b="1" dirty="0">
                        <a:solidFill>
                          <a:srgbClr val="002060"/>
                        </a:solidFill>
                      </a:endParaRPr>
                    </a:p>
                  </a:txBody>
                  <a:tcPr/>
                </a:tc>
                <a:tc>
                  <a:txBody>
                    <a:bodyPr/>
                    <a:lstStyle/>
                    <a:p>
                      <a:r>
                        <a:rPr lang="en-GB" sz="1400" b="1" dirty="0" smtClean="0">
                          <a:solidFill>
                            <a:srgbClr val="FF0000"/>
                          </a:solidFill>
                        </a:rPr>
                        <a:t>Information </a:t>
                      </a:r>
                      <a:endParaRPr lang="en-GB" sz="1400" b="1" dirty="0">
                        <a:solidFill>
                          <a:srgbClr val="FF0000"/>
                        </a:solidFill>
                      </a:endParaRPr>
                    </a:p>
                  </a:txBody>
                  <a:tcPr/>
                </a:tc>
                <a:extLst>
                  <a:ext uri="{0D108BD9-81ED-4DB2-BD59-A6C34878D82A}">
                    <a16:rowId xmlns:a16="http://schemas.microsoft.com/office/drawing/2014/main" val="2505487270"/>
                  </a:ext>
                </a:extLst>
              </a:tr>
              <a:tr h="486232">
                <a:tc>
                  <a:txBody>
                    <a:bodyPr/>
                    <a:lstStyle/>
                    <a:p>
                      <a:r>
                        <a:rPr lang="en-GB" sz="1400" b="1" dirty="0" smtClean="0">
                          <a:solidFill>
                            <a:srgbClr val="002060"/>
                          </a:solidFill>
                        </a:rPr>
                        <a:t>Community groups</a:t>
                      </a:r>
                      <a:endParaRPr lang="en-GB" sz="1400" b="1" dirty="0">
                        <a:solidFill>
                          <a:srgbClr val="002060"/>
                        </a:solidFill>
                      </a:endParaRPr>
                    </a:p>
                  </a:txBody>
                  <a:tcPr/>
                </a:tc>
                <a:tc>
                  <a:txBody>
                    <a:bodyPr/>
                    <a:lstStyle/>
                    <a:p>
                      <a:r>
                        <a:rPr lang="en-GB" sz="1400" b="1" dirty="0" smtClean="0">
                          <a:solidFill>
                            <a:srgbClr val="FF0000"/>
                          </a:solidFill>
                        </a:rPr>
                        <a:t>Advice</a:t>
                      </a:r>
                      <a:endParaRPr lang="en-GB" sz="1400" b="1" dirty="0">
                        <a:solidFill>
                          <a:srgbClr val="FF0000"/>
                        </a:solidFill>
                      </a:endParaRPr>
                    </a:p>
                  </a:txBody>
                  <a:tcPr/>
                </a:tc>
                <a:extLst>
                  <a:ext uri="{0D108BD9-81ED-4DB2-BD59-A6C34878D82A}">
                    <a16:rowId xmlns:a16="http://schemas.microsoft.com/office/drawing/2014/main" val="3935688865"/>
                  </a:ext>
                </a:extLst>
              </a:tr>
              <a:tr h="554253">
                <a:tc>
                  <a:txBody>
                    <a:bodyPr/>
                    <a:lstStyle/>
                    <a:p>
                      <a:r>
                        <a:rPr lang="en-GB" sz="1400" b="1" dirty="0" smtClean="0">
                          <a:solidFill>
                            <a:srgbClr val="002060"/>
                          </a:solidFill>
                        </a:rPr>
                        <a:t>Voluntary and faith-based organisations</a:t>
                      </a:r>
                      <a:endParaRPr lang="en-GB" sz="1400" b="1" dirty="0">
                        <a:solidFill>
                          <a:srgbClr val="002060"/>
                        </a:solidFill>
                      </a:endParaRPr>
                    </a:p>
                  </a:txBody>
                  <a:tcPr/>
                </a:tc>
                <a:tc>
                  <a:txBody>
                    <a:bodyPr/>
                    <a:lstStyle/>
                    <a:p>
                      <a:r>
                        <a:rPr lang="en-GB" sz="1400" b="1" dirty="0" smtClean="0">
                          <a:solidFill>
                            <a:srgbClr val="FF0000"/>
                          </a:solidFill>
                        </a:rPr>
                        <a:t>Practical</a:t>
                      </a:r>
                      <a:r>
                        <a:rPr lang="en-GB" sz="1400" b="1" baseline="0" dirty="0" smtClean="0">
                          <a:solidFill>
                            <a:srgbClr val="FF0000"/>
                          </a:solidFill>
                        </a:rPr>
                        <a:t> help – financial, childcare, transport</a:t>
                      </a:r>
                      <a:endParaRPr lang="en-GB" sz="1400" b="1" dirty="0">
                        <a:solidFill>
                          <a:srgbClr val="FF0000"/>
                        </a:solidFill>
                      </a:endParaRPr>
                    </a:p>
                  </a:txBody>
                  <a:tcPr/>
                </a:tc>
                <a:extLst>
                  <a:ext uri="{0D108BD9-81ED-4DB2-BD59-A6C34878D82A}">
                    <a16:rowId xmlns:a16="http://schemas.microsoft.com/office/drawing/2014/main" val="1625619273"/>
                  </a:ext>
                </a:extLst>
              </a:tr>
            </a:tbl>
          </a:graphicData>
        </a:graphic>
      </p:graphicFrame>
    </p:spTree>
    <p:extLst>
      <p:ext uri="{BB962C8B-B14F-4D97-AF65-F5344CB8AC3E}">
        <p14:creationId xmlns:p14="http://schemas.microsoft.com/office/powerpoint/2010/main" val="267547444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5549</TotalTime>
  <Words>570</Words>
  <Application>Microsoft Office PowerPoint</Application>
  <PresentationFormat>A3 Paper (297x420 mm)</PresentationFormat>
  <Paragraphs>79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Danielle Clayton</dc:creator>
  <cp:lastModifiedBy>Danielle Clayton</cp:lastModifiedBy>
  <cp:revision>26</cp:revision>
  <dcterms:created xsi:type="dcterms:W3CDTF">2017-07-14T12:00:45Z</dcterms:created>
  <dcterms:modified xsi:type="dcterms:W3CDTF">2017-07-18T08:45:11Z</dcterms:modified>
</cp:coreProperties>
</file>