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CC4BF4A-9C78-47FD-A5FF-1514544C96AF}">
  <a:tblStyle styleId="{8CC4BF4A-9C78-47FD-A5FF-1514544C96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BCD47367-5FFE-45B6-9FA6-C7BD63DF5BF8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c86ff7c3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c86ff7c3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c59e99bc6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c59e99bc6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c86ff7c3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c86ff7c3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c86ff7c33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c86ff7c33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c86ff7c33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5c86ff7c3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c86ff7c33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5c86ff7c33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c59e99b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c59e99b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c59e99bc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c59e99bc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c59e99bc6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c59e99bc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c59e99bc6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c59e99bc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5c86ff7c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5c86ff7c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c86ff7c3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c86ff7c3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c86ff7c33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c86ff7c3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c86ff7c3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c86ff7c3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 MAPS/SPIDER DIAGRAMS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AND CONTENT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MIND MAPS?</a:t>
            </a:r>
            <a:endParaRPr/>
          </a:p>
        </p:txBody>
      </p:sp>
      <p:sp>
        <p:nvSpPr>
          <p:cNvPr id="169" name="Google Shape;169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846800" y="12299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HELP GENERATE IDEAS AND SHOW OPTIONS FOR IDEAS</a:t>
            </a: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846800" y="192327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DEVELOP IDEAS AND SHOW LINKS BETWEEN THEM</a:t>
            </a:r>
            <a:endParaRPr/>
          </a:p>
        </p:txBody>
      </p:sp>
      <p:sp>
        <p:nvSpPr>
          <p:cNvPr id="172" name="Google Shape;172;p22"/>
          <p:cNvSpPr/>
          <p:nvPr/>
        </p:nvSpPr>
        <p:spPr>
          <a:xfrm>
            <a:off x="846800" y="26166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SHOW THE CONTENT OF THE PRODUCT</a:t>
            </a:r>
            <a:endParaRPr/>
          </a:p>
        </p:txBody>
      </p:sp>
      <p:sp>
        <p:nvSpPr>
          <p:cNvPr id="173" name="Google Shape;173;p22"/>
          <p:cNvSpPr/>
          <p:nvPr/>
        </p:nvSpPr>
        <p:spPr>
          <a:xfrm>
            <a:off x="846800" y="330997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SHOW RESOURCES, EQUIPMENT OR CONTENT IS NEEDED</a:t>
            </a:r>
            <a:endParaRPr/>
          </a:p>
        </p:txBody>
      </p:sp>
      <p:sp>
        <p:nvSpPr>
          <p:cNvPr id="174" name="Google Shape;174;p22"/>
          <p:cNvSpPr/>
          <p:nvPr/>
        </p:nvSpPr>
        <p:spPr>
          <a:xfrm>
            <a:off x="846800" y="40033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SHOW HOW IDEAS ARE CONNECTED</a:t>
            </a:r>
            <a:endParaRPr/>
          </a:p>
        </p:txBody>
      </p:sp>
      <p:pic>
        <p:nvPicPr>
          <p:cNvPr id="175" name="Google Shape;17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3850" y="880000"/>
            <a:ext cx="4126775" cy="408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YOU REMEMBER?</a:t>
            </a:r>
            <a:endParaRPr/>
          </a:p>
        </p:txBody>
      </p:sp>
      <p:sp>
        <p:nvSpPr>
          <p:cNvPr id="181" name="Google Shape;18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Have a go at </a:t>
            </a:r>
            <a:r>
              <a:rPr lang="en" sz="3000"/>
              <a:t>Activity</a:t>
            </a:r>
            <a:r>
              <a:rPr lang="en" sz="3000"/>
              <a:t> 2.1 to see what you can remember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FF0000"/>
                </a:solidFill>
              </a:rPr>
              <a:t>You have 5 minutes for this task</a:t>
            </a:r>
            <a:endParaRPr sz="3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</a:t>
            </a:r>
            <a:r>
              <a:rPr lang="en"/>
              <a:t>MIND</a:t>
            </a:r>
            <a:r>
              <a:rPr lang="en"/>
              <a:t> MAP</a:t>
            </a:r>
            <a:endParaRPr/>
          </a:p>
        </p:txBody>
      </p:sp>
      <p:sp>
        <p:nvSpPr>
          <p:cNvPr id="187" name="Google Shape;18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You’re now going to have a go at creating a mind map in the same way you could get asked to in the exam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Before you do this, we’re going to look at an example and mark the answer so that you can see how marks are awarded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mark criteria on the next slide has been annotated to help you mark the example answer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Google Shape;192;p25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{8CC4BF4A-9C78-47FD-A5FF-1514544C96AF}</a:tableStyleId>
              </a:tblPr>
              <a:tblGrid>
                <a:gridCol w="4572000"/>
                <a:gridCol w="4572000"/>
              </a:tblGrid>
              <a:tr h="434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WHAT IS SAYS</a:t>
                      </a:r>
                      <a:endParaRPr b="1"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WHAT TOP MARK BAND LOOKS LIKE</a:t>
                      </a:r>
                      <a:endParaRPr b="1" sz="1300"/>
                    </a:p>
                  </a:txBody>
                  <a:tcPr marT="91425" marB="91425" marR="91425" marL="91425"/>
                </a:tc>
              </a:tr>
              <a:tr h="1337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8761D"/>
                          </a:solidFill>
                          <a:highlight>
                            <a:srgbClr val="FFFFFF"/>
                          </a:highlight>
                        </a:rPr>
                        <a:t>Clear structure with logical connections</a:t>
                      </a:r>
                      <a:endParaRPr sz="1300">
                        <a:solidFill>
                          <a:srgbClr val="38761D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E69138"/>
                          </a:solidFill>
                          <a:highlight>
                            <a:srgbClr val="FFFFFF"/>
                          </a:highlight>
                        </a:rPr>
                        <a:t>Structure of diagram is clear but may not be totally logical</a:t>
                      </a:r>
                      <a:endParaRPr sz="1300">
                        <a:solidFill>
                          <a:srgbClr val="E69138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Diagram has little structure and/or links may not be totally logical</a:t>
                      </a:r>
                      <a:endParaRPr sz="1300">
                        <a:solidFill>
                          <a:srgbClr val="E69138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There is an obvious central node with branches coming out to sub-nodes that are clearly labelled.  There may be additional branches from these sub-nodes to more sub-nodes and these must make sense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298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8761D"/>
                          </a:solidFill>
                          <a:highlight>
                            <a:srgbClr val="FFFFFF"/>
                          </a:highlight>
                        </a:rPr>
                        <a:t>Content is relevant to context and the development of a website for the ride</a:t>
                      </a:r>
                      <a:endParaRPr sz="1300">
                        <a:solidFill>
                          <a:srgbClr val="38761D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E69138"/>
                          </a:solidFill>
                          <a:highlight>
                            <a:srgbClr val="FFFFFF"/>
                          </a:highlight>
                        </a:rPr>
                        <a:t>Content not fully relevant to context and the development of a website for the ride</a:t>
                      </a:r>
                      <a:endParaRPr sz="1300">
                        <a:solidFill>
                          <a:srgbClr val="E69138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Content may not be appropriate</a:t>
                      </a:r>
                      <a:endParaRPr sz="1300">
                        <a:solidFill>
                          <a:srgbClr val="E69138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The information is relevant to the scenario or the development of a website in general.  Note: the scenario here is the development of the </a:t>
                      </a:r>
                      <a:r>
                        <a:rPr i="1" lang="en" sz="1300"/>
                        <a:t>website</a:t>
                      </a:r>
                      <a:r>
                        <a:rPr lang="en" sz="1300"/>
                        <a:t> for the ride, </a:t>
                      </a:r>
                      <a:r>
                        <a:rPr lang="en" sz="1300" u="sng"/>
                        <a:t>not</a:t>
                      </a:r>
                      <a:r>
                        <a:rPr lang="en" sz="1300"/>
                        <a:t> the ride itself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1024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8761D"/>
                          </a:solidFill>
                          <a:highlight>
                            <a:srgbClr val="FFFFFF"/>
                          </a:highlight>
                        </a:rPr>
                        <a:t>Detail is clear and understandable</a:t>
                      </a:r>
                      <a:endParaRPr sz="1300">
                        <a:solidFill>
                          <a:srgbClr val="38761D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E69138"/>
                          </a:solidFill>
                          <a:highlight>
                            <a:srgbClr val="FFFFFF"/>
                          </a:highlight>
                        </a:rPr>
                        <a:t>Detail is mostly clear and understandable</a:t>
                      </a:r>
                      <a:endParaRPr sz="1300">
                        <a:solidFill>
                          <a:srgbClr val="38761D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38761D"/>
                          </a:solidFill>
                          <a:highlight>
                            <a:srgbClr val="FFFFFF"/>
                          </a:highlight>
                        </a:rPr>
                        <a:t>Detail is unclear and difficult to understand</a:t>
                      </a:r>
                      <a:endParaRPr sz="1300">
                        <a:solidFill>
                          <a:srgbClr val="38761D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It is easy to understand your thought process - the examiner will easily be able to see how all the content connects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842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38761D"/>
                          </a:solidFill>
                          <a:highlight>
                            <a:srgbClr val="FFFFFF"/>
                          </a:highlight>
                        </a:rPr>
                        <a:t>Subject specific terminology will be used</a:t>
                      </a:r>
                      <a:endParaRPr sz="1300">
                        <a:solidFill>
                          <a:srgbClr val="38761D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E69138"/>
                          </a:solidFill>
                          <a:highlight>
                            <a:srgbClr val="FFFFFF"/>
                          </a:highlight>
                        </a:rPr>
                        <a:t>Subject specific terminology may be occasionally used</a:t>
                      </a:r>
                      <a:endParaRPr sz="1300">
                        <a:solidFill>
                          <a:srgbClr val="E69138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Little or no subject specific terminology used</a:t>
                      </a:r>
                      <a:endParaRPr sz="1300">
                        <a:solidFill>
                          <a:srgbClr val="FF0000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You have used technical </a:t>
                      </a:r>
                      <a:r>
                        <a:rPr lang="en" sz="1300"/>
                        <a:t>language</a:t>
                      </a:r>
                      <a:r>
                        <a:rPr lang="en" sz="1300"/>
                        <a:t> e.g. </a:t>
                      </a:r>
                      <a:r>
                        <a:rPr i="1" lang="en" sz="1300"/>
                        <a:t>image </a:t>
                      </a:r>
                      <a:r>
                        <a:rPr lang="en" sz="1300"/>
                        <a:t>rather than </a:t>
                      </a:r>
                      <a:r>
                        <a:rPr i="1" lang="en" sz="1300"/>
                        <a:t>picture.  </a:t>
                      </a:r>
                      <a:r>
                        <a:rPr lang="en" sz="1300"/>
                        <a:t>Other technical language for a website can include navigation, rollover, hyperlink, named anchor</a:t>
                      </a:r>
                      <a:endParaRPr sz="13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4800" y="185725"/>
            <a:ext cx="5438775" cy="47720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8" name="Google Shape;198;p26"/>
          <p:cNvGraphicFramePr/>
          <p:nvPr/>
        </p:nvGraphicFramePr>
        <p:xfrm>
          <a:off x="310675" y="238125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{BCD47367-5FFE-45B6-9FA6-C7BD63DF5BF8}</a:tableStyleId>
              </a:tblPr>
              <a:tblGrid>
                <a:gridCol w="3160100"/>
              </a:tblGrid>
              <a:tr h="16990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highlight>
                            <a:srgbClr val="FFFFFF"/>
                          </a:highlight>
                        </a:rPr>
                        <a:t>Level 3: 6–7 Marks</a:t>
                      </a:r>
                      <a:endParaRPr b="1"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Clear structure with logical connections.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Content is relevant to context and the development of a website for the ride.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</a:rPr>
                        <a:t>Detail is clear and understandable.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Subject specific terminology will be used.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0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highlight>
                            <a:srgbClr val="FFFFFF"/>
                          </a:highlight>
                        </a:rPr>
                        <a:t>Level 2: 4–5 Marks.</a:t>
                      </a:r>
                      <a:endParaRPr b="1"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</a:rPr>
                        <a:t>Structure of diagram is clear but may not be totally logical.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</a:rPr>
                        <a:t>Content not fully relevant to context and the development of a website for the ride.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Subject specific terminology may be occasionally used.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</a:txBody>
                  <a:tcPr marT="91425" marB="91425" marR="91425" marL="9142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0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highlight>
                            <a:srgbClr val="FFFFFF"/>
                          </a:highlight>
                        </a:rPr>
                        <a:t>Level 1: 1–3 Marks</a:t>
                      </a:r>
                      <a:endParaRPr b="1"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Diagram has little structure.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Content may not be appropriate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FF"/>
                          </a:highlight>
                        </a:rPr>
                        <a:t>Links may not be totally logical.</a:t>
                      </a:r>
                      <a:endParaRPr sz="1200">
                        <a:highlight>
                          <a:srgbClr val="FFFFFF"/>
                        </a:highlight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highlight>
                            <a:srgbClr val="FFFF00"/>
                          </a:highlight>
                        </a:rPr>
                        <a:t>Little subject specific terminology will be used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</a:txBody>
                  <a:tcPr marT="91425" marB="91425" marR="91425" marL="91425">
                    <a:lnL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9" name="Google Shape;199;p26"/>
          <p:cNvSpPr/>
          <p:nvPr/>
        </p:nvSpPr>
        <p:spPr>
          <a:xfrm rot="1015710">
            <a:off x="7563860" y="3489482"/>
            <a:ext cx="1450659" cy="1525254"/>
          </a:xfrm>
          <a:prstGeom prst="star10">
            <a:avLst>
              <a:gd fmla="val 42533" name="adj"/>
              <a:gd fmla="val 105146" name="hf"/>
            </a:avLst>
          </a:prstGeom>
          <a:solidFill>
            <a:srgbClr val="FFFF00"/>
          </a:solidFill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4 MARKS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 GO	</a:t>
            </a:r>
            <a:endParaRPr/>
          </a:p>
        </p:txBody>
      </p:sp>
      <p:sp>
        <p:nvSpPr>
          <p:cNvPr id="205" name="Google Shape;205;p2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you know how marks are awarded, have a go at answering the same question in activity 2.3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 help, the mark scheme is on the right - this will not be given in the exam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Remember</a:t>
            </a:r>
            <a:r>
              <a:rPr lang="en"/>
              <a:t> all diagrams must be drawn in pencil</a:t>
            </a:r>
            <a:endParaRPr/>
          </a:p>
        </p:txBody>
      </p:sp>
      <p:sp>
        <p:nvSpPr>
          <p:cNvPr id="206" name="Google Shape;206;p27"/>
          <p:cNvSpPr txBox="1"/>
          <p:nvPr>
            <p:ph idx="2" type="body"/>
          </p:nvPr>
        </p:nvSpPr>
        <p:spPr>
          <a:xfrm>
            <a:off x="4832400" y="6736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6AA84F"/>
                </a:solidFill>
              </a:rPr>
              <a:t>Level 3: 6–7 Marks</a:t>
            </a:r>
            <a:endParaRPr b="1" sz="12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</a:rPr>
              <a:t>Clear structure with logical connections.</a:t>
            </a:r>
            <a:endParaRPr sz="12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</a:rPr>
              <a:t>Content is relevant to context and the development of a website for the ride.</a:t>
            </a:r>
            <a:endParaRPr sz="12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</a:rPr>
              <a:t>Detail is clear and understandable.</a:t>
            </a:r>
            <a:endParaRPr sz="12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AA84F"/>
                </a:solidFill>
              </a:rPr>
              <a:t>Subject specific terminology will be used.</a:t>
            </a:r>
            <a:endParaRPr sz="12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9900"/>
                </a:solidFill>
              </a:rPr>
              <a:t>Level 2: 4–5 Marks.</a:t>
            </a:r>
            <a:endParaRPr b="1"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Structure of diagram is clear but may not be totally logical.</a:t>
            </a:r>
            <a:endParaRPr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Content not fully relevant to context and the development of a website for the ride.</a:t>
            </a:r>
            <a:endParaRPr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9900"/>
                </a:solidFill>
              </a:rPr>
              <a:t>Subject specific terminology may be occasionally used.</a:t>
            </a:r>
            <a:endParaRPr sz="12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0000"/>
                </a:solidFill>
              </a:rPr>
              <a:t>Level 1: 1–3 Marks</a:t>
            </a:r>
            <a:endParaRPr b="1"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Diagram has little structure.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Content may not be appropriate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Links may not be totally logical.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Little subject specific terminology will be used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STARTER ACTIVITY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have been asked to design a TV advert for a new virtual reality games system called ‘Virtu-X’ which is to be aimed at teenagers and young adults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Create a mind map for the advert that covers the following: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Colours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Music/sound effects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Scenes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Text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20825" r="11602" t="0"/>
          <a:stretch/>
        </p:blipFill>
        <p:spPr>
          <a:xfrm>
            <a:off x="5011188" y="1346313"/>
            <a:ext cx="3642322" cy="3028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7244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STARTER ACTIVITY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3400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have been asked to design a TV advert for a new virtual reality games system called ‘Virtu-X’ which is to be aimed at teenagers </a:t>
            </a:r>
            <a:r>
              <a:rPr lang="en"/>
              <a:t>and young adults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Create a mind map for the advert that covers the following: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Colours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Music/sound effects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Scenes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Text</a:t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5815625" y="2476250"/>
            <a:ext cx="1506900" cy="686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Virtu-X</a:t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925275" y="1457450"/>
            <a:ext cx="1287600" cy="37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colours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5925275" y="3806450"/>
            <a:ext cx="1287600" cy="37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scenes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149450" y="2631950"/>
            <a:ext cx="1287600" cy="37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7701100" y="2631950"/>
            <a:ext cx="1287600" cy="375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music/sfx</a:t>
            </a:r>
            <a:endParaRPr/>
          </a:p>
        </p:txBody>
      </p:sp>
      <p:cxnSp>
        <p:nvCxnSpPr>
          <p:cNvPr id="74" name="Google Shape;74;p15"/>
          <p:cNvCxnSpPr>
            <a:stCxn id="70" idx="2"/>
            <a:endCxn id="69" idx="0"/>
          </p:cNvCxnSpPr>
          <p:nvPr/>
        </p:nvCxnSpPr>
        <p:spPr>
          <a:xfrm>
            <a:off x="6569075" y="1832450"/>
            <a:ext cx="0" cy="64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5"/>
          <p:cNvCxnSpPr>
            <a:stCxn id="69" idx="6"/>
            <a:endCxn id="73" idx="1"/>
          </p:cNvCxnSpPr>
          <p:nvPr/>
        </p:nvCxnSpPr>
        <p:spPr>
          <a:xfrm>
            <a:off x="7322525" y="2819450"/>
            <a:ext cx="378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5"/>
          <p:cNvCxnSpPr>
            <a:stCxn id="69" idx="2"/>
            <a:endCxn id="72" idx="3"/>
          </p:cNvCxnSpPr>
          <p:nvPr/>
        </p:nvCxnSpPr>
        <p:spPr>
          <a:xfrm rot="10800000">
            <a:off x="5437025" y="2819450"/>
            <a:ext cx="378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5"/>
          <p:cNvCxnSpPr>
            <a:stCxn id="69" idx="4"/>
            <a:endCxn id="71" idx="0"/>
          </p:cNvCxnSpPr>
          <p:nvPr/>
        </p:nvCxnSpPr>
        <p:spPr>
          <a:xfrm>
            <a:off x="6569075" y="3162650"/>
            <a:ext cx="0" cy="64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5"/>
          <p:cNvSpPr txBox="1"/>
          <p:nvPr/>
        </p:nvSpPr>
        <p:spPr>
          <a:xfrm>
            <a:off x="5886275" y="916750"/>
            <a:ext cx="13656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Bright and bold</a:t>
            </a:r>
            <a:endParaRPr sz="1100"/>
          </a:p>
        </p:txBody>
      </p:sp>
      <p:sp>
        <p:nvSpPr>
          <p:cNvPr id="79" name="Google Shape;79;p15"/>
          <p:cNvSpPr txBox="1"/>
          <p:nvPr/>
        </p:nvSpPr>
        <p:spPr>
          <a:xfrm>
            <a:off x="4846225" y="1199650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Energetic</a:t>
            </a:r>
            <a:endParaRPr sz="1100"/>
          </a:p>
        </p:txBody>
      </p:sp>
      <p:sp>
        <p:nvSpPr>
          <p:cNvPr id="80" name="Google Shape;80;p15"/>
          <p:cNvSpPr txBox="1"/>
          <p:nvPr/>
        </p:nvSpPr>
        <p:spPr>
          <a:xfrm>
            <a:off x="7322525" y="1058200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High contrast</a:t>
            </a:r>
            <a:endParaRPr sz="1100"/>
          </a:p>
        </p:txBody>
      </p:sp>
      <p:sp>
        <p:nvSpPr>
          <p:cNvPr id="81" name="Google Shape;81;p15"/>
          <p:cNvSpPr txBox="1"/>
          <p:nvPr/>
        </p:nvSpPr>
        <p:spPr>
          <a:xfrm>
            <a:off x="4342800" y="2154613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Large title</a:t>
            </a:r>
            <a:endParaRPr sz="1100"/>
          </a:p>
        </p:txBody>
      </p:sp>
      <p:sp>
        <p:nvSpPr>
          <p:cNvPr id="82" name="Google Shape;82;p15"/>
          <p:cNvSpPr txBox="1"/>
          <p:nvPr/>
        </p:nvSpPr>
        <p:spPr>
          <a:xfrm>
            <a:off x="4611650" y="3162650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Modern font</a:t>
            </a:r>
            <a:endParaRPr sz="1100"/>
          </a:p>
        </p:txBody>
      </p:sp>
      <p:sp>
        <p:nvSpPr>
          <p:cNvPr id="83" name="Google Shape;83;p15"/>
          <p:cNvSpPr txBox="1"/>
          <p:nvPr/>
        </p:nvSpPr>
        <p:spPr>
          <a:xfrm>
            <a:off x="3483450" y="3109575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Simple language</a:t>
            </a:r>
            <a:endParaRPr sz="1100"/>
          </a:p>
        </p:txBody>
      </p:sp>
      <p:sp>
        <p:nvSpPr>
          <p:cNvPr id="84" name="Google Shape;84;p15"/>
          <p:cNvSpPr txBox="1"/>
          <p:nvPr/>
        </p:nvSpPr>
        <p:spPr>
          <a:xfrm>
            <a:off x="7322525" y="3604875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Teen playing with headset</a:t>
            </a:r>
            <a:endParaRPr sz="1100"/>
          </a:p>
        </p:txBody>
      </p:sp>
      <p:sp>
        <p:nvSpPr>
          <p:cNvPr id="85" name="Google Shape;85;p15"/>
          <p:cNvSpPr txBox="1"/>
          <p:nvPr/>
        </p:nvSpPr>
        <p:spPr>
          <a:xfrm>
            <a:off x="6118625" y="4492850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Footage of some of the games</a:t>
            </a:r>
            <a:endParaRPr sz="1100"/>
          </a:p>
        </p:txBody>
      </p:sp>
      <p:sp>
        <p:nvSpPr>
          <p:cNvPr id="86" name="Google Shape;86;p15"/>
          <p:cNvSpPr txBox="1"/>
          <p:nvPr/>
        </p:nvSpPr>
        <p:spPr>
          <a:xfrm>
            <a:off x="4846225" y="3887775"/>
            <a:ext cx="90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Teen excited to open box</a:t>
            </a:r>
            <a:endParaRPr sz="1100"/>
          </a:p>
        </p:txBody>
      </p:sp>
      <p:cxnSp>
        <p:nvCxnSpPr>
          <p:cNvPr id="87" name="Google Shape;87;p15"/>
          <p:cNvCxnSpPr>
            <a:stCxn id="79" idx="3"/>
            <a:endCxn id="70" idx="0"/>
          </p:cNvCxnSpPr>
          <p:nvPr/>
        </p:nvCxnSpPr>
        <p:spPr>
          <a:xfrm>
            <a:off x="5747125" y="1341100"/>
            <a:ext cx="822000" cy="116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5"/>
          <p:cNvCxnSpPr>
            <a:stCxn id="70" idx="0"/>
            <a:endCxn id="78" idx="2"/>
          </p:cNvCxnSpPr>
          <p:nvPr/>
        </p:nvCxnSpPr>
        <p:spPr>
          <a:xfrm rot="10800000">
            <a:off x="6569075" y="1199750"/>
            <a:ext cx="0" cy="25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5"/>
          <p:cNvCxnSpPr>
            <a:stCxn id="70" idx="0"/>
          </p:cNvCxnSpPr>
          <p:nvPr/>
        </p:nvCxnSpPr>
        <p:spPr>
          <a:xfrm flipH="1" rot="10800000">
            <a:off x="6569075" y="1320050"/>
            <a:ext cx="902100" cy="13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5"/>
          <p:cNvCxnSpPr>
            <a:endCxn id="81" idx="2"/>
          </p:cNvCxnSpPr>
          <p:nvPr/>
        </p:nvCxnSpPr>
        <p:spPr>
          <a:xfrm rot="10800000">
            <a:off x="4793250" y="2437513"/>
            <a:ext cx="0" cy="19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5"/>
          <p:cNvCxnSpPr>
            <a:stCxn id="72" idx="2"/>
            <a:endCxn id="82" idx="0"/>
          </p:cNvCxnSpPr>
          <p:nvPr/>
        </p:nvCxnSpPr>
        <p:spPr>
          <a:xfrm>
            <a:off x="4793250" y="3006950"/>
            <a:ext cx="268800" cy="15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5"/>
          <p:cNvCxnSpPr>
            <a:stCxn id="72" idx="2"/>
            <a:endCxn id="83" idx="0"/>
          </p:cNvCxnSpPr>
          <p:nvPr/>
        </p:nvCxnSpPr>
        <p:spPr>
          <a:xfrm flipH="1">
            <a:off x="3933750" y="3006950"/>
            <a:ext cx="859500" cy="102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5"/>
          <p:cNvCxnSpPr/>
          <p:nvPr/>
        </p:nvCxnSpPr>
        <p:spPr>
          <a:xfrm flipH="1">
            <a:off x="5497175" y="3993950"/>
            <a:ext cx="428100" cy="7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5"/>
          <p:cNvCxnSpPr>
            <a:stCxn id="85" idx="0"/>
            <a:endCxn id="85" idx="0"/>
          </p:cNvCxnSpPr>
          <p:nvPr/>
        </p:nvCxnSpPr>
        <p:spPr>
          <a:xfrm>
            <a:off x="6569075" y="449285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5"/>
          <p:cNvCxnSpPr>
            <a:stCxn id="71" idx="2"/>
            <a:endCxn id="85" idx="0"/>
          </p:cNvCxnSpPr>
          <p:nvPr/>
        </p:nvCxnSpPr>
        <p:spPr>
          <a:xfrm>
            <a:off x="6569075" y="4181450"/>
            <a:ext cx="0" cy="31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5"/>
          <p:cNvCxnSpPr/>
          <p:nvPr/>
        </p:nvCxnSpPr>
        <p:spPr>
          <a:xfrm flipH="1" rot="10800000">
            <a:off x="7212875" y="3987350"/>
            <a:ext cx="3360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15"/>
          <p:cNvSpPr txBox="1"/>
          <p:nvPr/>
        </p:nvSpPr>
        <p:spPr>
          <a:xfrm>
            <a:off x="7548875" y="2239725"/>
            <a:ext cx="15171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Energetic music</a:t>
            </a:r>
            <a:endParaRPr sz="1100"/>
          </a:p>
        </p:txBody>
      </p:sp>
      <p:sp>
        <p:nvSpPr>
          <p:cNvPr id="98" name="Google Shape;98;p15"/>
          <p:cNvSpPr txBox="1"/>
          <p:nvPr/>
        </p:nvSpPr>
        <p:spPr>
          <a:xfrm>
            <a:off x="7548875" y="3164450"/>
            <a:ext cx="15171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Game SFX</a:t>
            </a:r>
            <a:endParaRPr sz="1100"/>
          </a:p>
        </p:txBody>
      </p:sp>
      <p:cxnSp>
        <p:nvCxnSpPr>
          <p:cNvPr id="99" name="Google Shape;99;p15"/>
          <p:cNvCxnSpPr>
            <a:stCxn id="73" idx="0"/>
            <a:endCxn id="97" idx="2"/>
          </p:cNvCxnSpPr>
          <p:nvPr/>
        </p:nvCxnSpPr>
        <p:spPr>
          <a:xfrm rot="10800000">
            <a:off x="8307400" y="2522750"/>
            <a:ext cx="37500" cy="10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5"/>
          <p:cNvCxnSpPr>
            <a:stCxn id="98" idx="0"/>
            <a:endCxn id="98" idx="0"/>
          </p:cNvCxnSpPr>
          <p:nvPr/>
        </p:nvCxnSpPr>
        <p:spPr>
          <a:xfrm>
            <a:off x="8307425" y="316445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5"/>
          <p:cNvCxnSpPr>
            <a:stCxn id="73" idx="2"/>
            <a:endCxn id="98" idx="0"/>
          </p:cNvCxnSpPr>
          <p:nvPr/>
        </p:nvCxnSpPr>
        <p:spPr>
          <a:xfrm flipH="1">
            <a:off x="8307400" y="3006950"/>
            <a:ext cx="37500" cy="15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5"/>
          <p:cNvCxnSpPr>
            <a:stCxn id="78" idx="0"/>
          </p:cNvCxnSpPr>
          <p:nvPr/>
        </p:nvCxnSpPr>
        <p:spPr>
          <a:xfrm flipH="1" rot="10800000">
            <a:off x="6569075" y="555850"/>
            <a:ext cx="463500" cy="36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5"/>
          <p:cNvSpPr txBox="1"/>
          <p:nvPr/>
        </p:nvSpPr>
        <p:spPr>
          <a:xfrm>
            <a:off x="6438125" y="272950"/>
            <a:ext cx="13656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Primary colours</a:t>
            </a:r>
            <a:endParaRPr sz="1100"/>
          </a:p>
        </p:txBody>
      </p:sp>
      <p:sp>
        <p:nvSpPr>
          <p:cNvPr id="104" name="Google Shape;104;p15"/>
          <p:cNvSpPr txBox="1"/>
          <p:nvPr/>
        </p:nvSpPr>
        <p:spPr>
          <a:xfrm>
            <a:off x="3712500" y="1677300"/>
            <a:ext cx="10809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Include logo</a:t>
            </a:r>
            <a:endParaRPr sz="1100"/>
          </a:p>
        </p:txBody>
      </p:sp>
      <p:cxnSp>
        <p:nvCxnSpPr>
          <p:cNvPr id="105" name="Google Shape;105;p15"/>
          <p:cNvCxnSpPr>
            <a:stCxn id="104" idx="2"/>
            <a:endCxn id="81" idx="0"/>
          </p:cNvCxnSpPr>
          <p:nvPr/>
        </p:nvCxnSpPr>
        <p:spPr>
          <a:xfrm>
            <a:off x="4252950" y="1960200"/>
            <a:ext cx="540300" cy="19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6" name="Google Shape;106;p15"/>
          <p:cNvSpPr txBox="1"/>
          <p:nvPr/>
        </p:nvSpPr>
        <p:spPr>
          <a:xfrm>
            <a:off x="4052050" y="4719250"/>
            <a:ext cx="15171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High energy games </a:t>
            </a:r>
            <a:endParaRPr sz="1100"/>
          </a:p>
        </p:txBody>
      </p:sp>
      <p:cxnSp>
        <p:nvCxnSpPr>
          <p:cNvPr id="107" name="Google Shape;107;p15"/>
          <p:cNvCxnSpPr>
            <a:stCxn id="106" idx="3"/>
          </p:cNvCxnSpPr>
          <p:nvPr/>
        </p:nvCxnSpPr>
        <p:spPr>
          <a:xfrm flipH="1" rot="10800000">
            <a:off x="5569150" y="4822000"/>
            <a:ext cx="628500" cy="3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MIND MAP/SPIDER DIAGRAM?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311700" y="10000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mind map or spider diagram (they are the same thing) is a way of organising thoughts and ideas using a diagram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based around a central theme (node) and has branches off for the different aspects (sub nodes)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 WORDS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Node – the main point on the map that has information or ideas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Sub node – also has information but it relates to the node it is connected to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Branch – a line joining nodes and sub nodes</a:t>
            </a:r>
            <a:endParaRPr/>
          </a:p>
        </p:txBody>
      </p:sp>
      <p:sp>
        <p:nvSpPr>
          <p:cNvPr id="114" name="Google Shape;114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pSp>
        <p:nvGrpSpPr>
          <p:cNvPr id="115" name="Google Shape;115;p16"/>
          <p:cNvGrpSpPr/>
          <p:nvPr/>
        </p:nvGrpSpPr>
        <p:grpSpPr>
          <a:xfrm>
            <a:off x="4311588" y="1193800"/>
            <a:ext cx="4752975" cy="3333750"/>
            <a:chOff x="4311588" y="1193800"/>
            <a:chExt cx="4752975" cy="3333750"/>
          </a:xfrm>
        </p:grpSpPr>
        <p:pic>
          <p:nvPicPr>
            <p:cNvPr id="116" name="Google Shape;11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311588" y="1193800"/>
              <a:ext cx="4752975" cy="3333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6"/>
            <p:cNvSpPr/>
            <p:nvPr/>
          </p:nvSpPr>
          <p:spPr>
            <a:xfrm>
              <a:off x="6409925" y="1327100"/>
              <a:ext cx="1004700" cy="297000"/>
            </a:xfrm>
            <a:prstGeom prst="wedgeRectCallout">
              <a:avLst>
                <a:gd fmla="val -47183" name="adj1"/>
                <a:gd fmla="val 421667" name="adj2"/>
              </a:avLst>
            </a:prstGeom>
            <a:solidFill>
              <a:srgbClr val="FFFF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NODE</a:t>
              </a:r>
              <a:endParaRPr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6898075" y="2423250"/>
              <a:ext cx="1400700" cy="297000"/>
            </a:xfrm>
            <a:prstGeom prst="wedgeRectCallout">
              <a:avLst>
                <a:gd fmla="val -33801" name="adj1"/>
                <a:gd fmla="val 321776" name="adj2"/>
              </a:avLst>
            </a:prstGeom>
            <a:solidFill>
              <a:srgbClr val="FFFF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SUB-</a:t>
              </a:r>
              <a:r>
                <a:rPr lang="en"/>
                <a:t>NODE</a:t>
              </a: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6328825" y="4125775"/>
              <a:ext cx="1057500" cy="297000"/>
            </a:xfrm>
            <a:prstGeom prst="wedgeRectCallout">
              <a:avLst>
                <a:gd fmla="val -62402" name="adj1"/>
                <a:gd fmla="val -215732" name="adj2"/>
              </a:avLst>
            </a:prstGeom>
            <a:solidFill>
              <a:srgbClr val="FFFF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BRANCH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MIND MAPS?</a:t>
            </a:r>
            <a:endParaRPr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hink about why you might want to use a mind map/spider diagram.  If possible, discuss the reasons with a parent/carer or sibling and share ideas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it helps, try to think of an example situation or use the example of a festival from the last slide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ANSWERS ON THE NEXT FEW SLIDES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MIND MAPS?</a:t>
            </a:r>
            <a:endParaRPr/>
          </a:p>
        </p:txBody>
      </p:sp>
      <p:sp>
        <p:nvSpPr>
          <p:cNvPr id="131" name="Google Shape;131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5510" y="1017725"/>
            <a:ext cx="4217075" cy="402157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/>
          <p:nvPr/>
        </p:nvSpPr>
        <p:spPr>
          <a:xfrm>
            <a:off x="846800" y="12299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HELP GENERATE IDEAS AND SHOW OPTIONS FOR IDEAS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MIND MAPS?</a:t>
            </a:r>
            <a:endParaRPr/>
          </a:p>
        </p:txBody>
      </p:sp>
      <p:sp>
        <p:nvSpPr>
          <p:cNvPr id="139" name="Google Shape;139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/>
          <p:nvPr/>
        </p:nvSpPr>
        <p:spPr>
          <a:xfrm>
            <a:off x="846800" y="12299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HELP GENERATE IDEAS AND SHOW OPTIONS FOR IDEAS</a:t>
            </a:r>
            <a:endParaRPr/>
          </a:p>
        </p:txBody>
      </p:sp>
      <p:sp>
        <p:nvSpPr>
          <p:cNvPr id="141" name="Google Shape;141;p19"/>
          <p:cNvSpPr/>
          <p:nvPr/>
        </p:nvSpPr>
        <p:spPr>
          <a:xfrm>
            <a:off x="846800" y="192327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DEVELOP IDEAS AND SHOW LINKS BETWEEN THEM</a:t>
            </a:r>
            <a:endParaRPr/>
          </a:p>
        </p:txBody>
      </p:sp>
      <p:pic>
        <p:nvPicPr>
          <p:cNvPr id="142" name="Google Shape;14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2" y="2269968"/>
            <a:ext cx="4241049" cy="2827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MIND MAPS?</a:t>
            </a:r>
            <a:endParaRPr/>
          </a:p>
        </p:txBody>
      </p:sp>
      <p:sp>
        <p:nvSpPr>
          <p:cNvPr id="148" name="Google Shape;148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0"/>
          <p:cNvSpPr/>
          <p:nvPr/>
        </p:nvSpPr>
        <p:spPr>
          <a:xfrm>
            <a:off x="846800" y="12299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HELP GENERATE IDEAS AND SHOW OPTIONS FOR IDEAS</a:t>
            </a: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846800" y="192327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DEVELOP IDEAS AND SHOW LINKS BETWEEN THEM</a:t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846800" y="26166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SHOW THE CONTENT OF THE PRODUCT</a:t>
            </a:r>
            <a:endParaRPr/>
          </a:p>
        </p:txBody>
      </p:sp>
      <p:pic>
        <p:nvPicPr>
          <p:cNvPr id="152" name="Google Shape;15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7" y="2262838"/>
            <a:ext cx="4240350" cy="2826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MIND MAPS?</a:t>
            </a:r>
            <a:endParaRPr/>
          </a:p>
        </p:txBody>
      </p:sp>
      <p:sp>
        <p:nvSpPr>
          <p:cNvPr id="158" name="Google Shape;158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1"/>
          <p:cNvSpPr/>
          <p:nvPr/>
        </p:nvSpPr>
        <p:spPr>
          <a:xfrm>
            <a:off x="846800" y="12299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HELP GENERATE IDEAS AND SHOW OPTIONS FOR IDEAS</a:t>
            </a:r>
            <a:endParaRPr/>
          </a:p>
        </p:txBody>
      </p:sp>
      <p:sp>
        <p:nvSpPr>
          <p:cNvPr id="160" name="Google Shape;160;p21"/>
          <p:cNvSpPr/>
          <p:nvPr/>
        </p:nvSpPr>
        <p:spPr>
          <a:xfrm>
            <a:off x="846800" y="192327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DEVELOP IDEAS AND SHOW LINKS BETWEEN THEM</a:t>
            </a: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846800" y="261662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SHOW THE CONTENT OF THE PRODUCT</a:t>
            </a:r>
            <a:endParaRPr/>
          </a:p>
        </p:txBody>
      </p:sp>
      <p:sp>
        <p:nvSpPr>
          <p:cNvPr id="162" name="Google Shape;162;p21"/>
          <p:cNvSpPr/>
          <p:nvPr/>
        </p:nvSpPr>
        <p:spPr>
          <a:xfrm>
            <a:off x="846800" y="3309975"/>
            <a:ext cx="3848700" cy="4881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SHOW RESOURCES, EQUIPMENT OR CONTENT IS NEEDED</a:t>
            </a:r>
            <a:endParaRPr/>
          </a:p>
        </p:txBody>
      </p:sp>
      <p:pic>
        <p:nvPicPr>
          <p:cNvPr id="163" name="Google Shape;16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5500" y="2181201"/>
            <a:ext cx="4341024" cy="2894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