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7" r:id="rId9"/>
    <p:sldId id="266" r:id="rId10"/>
    <p:sldId id="264" r:id="rId11"/>
    <p:sldId id="261" r:id="rId12"/>
    <p:sldId id="26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34E3AB-994C-4744-AC09-2847B8E34EDD}" type="datetimeFigureOut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FCA7D5-214B-4DB3-926C-95E9F2328A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83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FCA7D5-214B-4DB3-926C-95E9F2328A9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1.jpg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772400" cy="714379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3200"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928670"/>
            <a:ext cx="6400800" cy="7143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625088" y="6211669"/>
            <a:ext cx="35189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creative </a:t>
            </a:r>
            <a:r>
              <a:rPr lang="en-US" sz="3600" b="1" i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imedia</a:t>
            </a:r>
            <a:endParaRPr lang="en-US" sz="36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71546"/>
            <a:ext cx="8229600" cy="5214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12BD3-2E9B-4E12-BC0C-D05C185E465B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1372-0BA9-4B4E-B98E-052CDFF2D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C0286-7A80-4A87-9757-6876E066E444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865-3074-4247-92A1-95202552AA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titled-1.jpg"/>
          <p:cNvPicPr>
            <a:picLocks noChangeAspect="1"/>
          </p:cNvPicPr>
          <p:nvPr userDrawn="1"/>
        </p:nvPicPr>
        <p:blipFill>
          <a:blip r:embed="rId2" cstate="email">
            <a:lum bright="84000" contrast="-70000"/>
          </a:blip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none"/>
        </p:style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00063" y="1000108"/>
            <a:ext cx="8215312" cy="5572164"/>
          </a:xfr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355600" indent="-355600" algn="l" rt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5600" indent="-355600" algn="l" rt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5600" indent="-355600" algn="l" rt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5600" indent="-355600" algn="l" rt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5600" indent="-355600" algn="l" rt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 lang="en-GB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4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6687-8E88-4A87-A446-6FE9E80EA121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1F18-49AA-4368-8F6E-25C3FFE33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2D5E8-A762-4B3A-AFAC-55C75F3E7D8A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95E2-8CA3-44B7-B5D1-161B4ED18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7C07-B7FD-4FE2-AF1B-F81EB09FF2B4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5175-D94D-4638-9014-F3AA6AC133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A645-3B20-4660-8FD4-3D56D520617C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53A7A-351A-404C-BD47-45B2DED74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20EB-4F92-4964-A9B3-51BCD4BD2684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47257-E52A-4CAB-8EB7-EE84CDCF35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1D65D-88E6-4DD8-BAAE-1C7D14752952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B241C-DE55-4650-8EDF-2F37263921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28485-5569-4B54-B7FB-7FC23A73A899}" type="datetime1">
              <a:rPr lang="en-US"/>
              <a:pPr>
                <a:defRPr/>
              </a:pPr>
              <a:t>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iMedia Level 2 - Web Authoring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7872A-E7D5-4682-B905-FD03E5F63F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BAB008-A200-42D3-8F36-1F7DB9FACCA9}" type="datetime1">
              <a:rPr lang="en-US"/>
              <a:pPr>
                <a:defRPr/>
              </a:pPr>
              <a:t>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iMedia Level 2 - Web Authoring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121735-7FA5-4198-ACEE-923435A71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Title Placeholder 1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0" name="Text Placeholder 15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Verdana" pitchFamily="34" charset="0"/>
        </a:defRPr>
      </a:lvl9pPr>
    </p:titleStyle>
    <p:bodyStyle>
      <a:lvl1pPr marL="355600" indent="-355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You%20Say%20We%20Play%20Review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211 Multimedia Web Design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Lesson 3/4 – Internet Connectivity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Today’s Task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000" dirty="0" smtClean="0"/>
              <a:t>In part 3 of your pre-project report you need to demonstrate you know:</a:t>
            </a:r>
          </a:p>
          <a:p>
            <a:endParaRPr lang="en-GB" sz="2000" dirty="0"/>
          </a:p>
          <a:p>
            <a:pPr marL="1163638" lvl="5"/>
            <a:r>
              <a:rPr lang="en-GB" sz="1600" b="1" dirty="0" smtClean="0">
                <a:solidFill>
                  <a:srgbClr val="0070C0"/>
                </a:solidFill>
              </a:rPr>
              <a:t>The different ways people connect to the internet, who would connect in that way and why.</a:t>
            </a:r>
          </a:p>
          <a:p>
            <a:pPr marL="1163638" lvl="5">
              <a:buNone/>
            </a:pPr>
            <a:endParaRPr lang="en-GB" sz="1600" b="1" dirty="0" smtClean="0">
              <a:solidFill>
                <a:srgbClr val="0070C0"/>
              </a:solidFill>
            </a:endParaRPr>
          </a:p>
          <a:p>
            <a:pPr marL="1163638" lvl="5"/>
            <a:r>
              <a:rPr lang="en-GB" sz="1600" b="1" dirty="0" smtClean="0">
                <a:solidFill>
                  <a:srgbClr val="0070C0"/>
                </a:solidFill>
              </a:rPr>
              <a:t>The different connection types which exist, who would use them and why.</a:t>
            </a:r>
          </a:p>
          <a:p>
            <a:pPr marL="1163638" lvl="5">
              <a:buNone/>
            </a:pPr>
            <a:endParaRPr lang="en-GB" sz="1600" b="1" dirty="0" smtClean="0">
              <a:solidFill>
                <a:srgbClr val="0070C0"/>
              </a:solidFill>
            </a:endParaRPr>
          </a:p>
          <a:p>
            <a:pPr marL="1163638" lvl="5"/>
            <a:r>
              <a:rPr lang="en-GB" sz="1600" b="1" dirty="0" smtClean="0">
                <a:solidFill>
                  <a:srgbClr val="0070C0"/>
                </a:solidFill>
              </a:rPr>
              <a:t>The concept of bandwidth and why web page file sizes should be small as possible.</a:t>
            </a:r>
          </a:p>
          <a:p>
            <a:pPr marL="1163638" lvl="5"/>
            <a:endParaRPr lang="en-GB" sz="1600" dirty="0" smtClean="0"/>
          </a:p>
          <a:p>
            <a:pPr marL="273050" lvl="5" indent="-273050"/>
            <a:r>
              <a:rPr lang="en-GB" sz="1800" dirty="0" smtClean="0"/>
              <a:t>It is up to you HOW you show this. This could be a written report, with graphics, a presentation, a podcast etc. </a:t>
            </a:r>
          </a:p>
          <a:p>
            <a:pPr marL="273050" lvl="5" indent="-273050"/>
            <a:endParaRPr lang="en-GB" sz="1800" dirty="0" smtClean="0"/>
          </a:p>
          <a:p>
            <a:pPr marL="273050" lvl="5" indent="-273050"/>
            <a:r>
              <a:rPr lang="en-GB" sz="1800" dirty="0" smtClean="0"/>
              <a:t>If you are not doing a written report, you should refer to the file in underneath the heading. Keep it in your Web Folder! It is coursework.</a:t>
            </a:r>
          </a:p>
          <a:p>
            <a:pPr marL="1163638" lvl="5"/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Review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Understand the ways in which people view websites.</a:t>
            </a:r>
          </a:p>
          <a:p>
            <a:r>
              <a:rPr lang="en-GB" dirty="0"/>
              <a:t>Know the different connection types that exist for internet connectivity.</a:t>
            </a:r>
          </a:p>
          <a:p>
            <a:r>
              <a:rPr lang="en-GB" dirty="0"/>
              <a:t>Complete a research report on website connectivity.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pres?slideindex=1&amp;slidetitle="/>
              </a:rPr>
              <a:t>You say we play review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List all the different ways you can access the internet (e.g. how many different ways can you access </a:t>
            </a:r>
            <a:r>
              <a:rPr lang="en-GB" dirty="0" err="1" smtClean="0"/>
              <a:t>Facebook</a:t>
            </a:r>
            <a:r>
              <a:rPr lang="en-GB" dirty="0" smtClean="0"/>
              <a:t>?)</a:t>
            </a:r>
          </a:p>
          <a:p>
            <a:endParaRPr lang="en-GB" dirty="0"/>
          </a:p>
          <a:p>
            <a:r>
              <a:rPr lang="en-GB" dirty="0" smtClean="0"/>
              <a:t>We will review in 5 minutes.</a:t>
            </a:r>
          </a:p>
          <a:p>
            <a:endParaRPr lang="en-GB" dirty="0"/>
          </a:p>
          <a:p>
            <a:pPr marL="1433513" lvl="5" indent="273050"/>
            <a:r>
              <a:rPr lang="en-GB" dirty="0" smtClean="0"/>
              <a:t>PC</a:t>
            </a:r>
          </a:p>
          <a:p>
            <a:pPr marL="1433513" lvl="5" indent="273050"/>
            <a:r>
              <a:rPr lang="en-GB" dirty="0" smtClean="0"/>
              <a:t>Laptop</a:t>
            </a:r>
          </a:p>
          <a:p>
            <a:pPr marL="1433513" lvl="5" indent="273050"/>
            <a:r>
              <a:rPr lang="en-GB" dirty="0" smtClean="0"/>
              <a:t>Mobile / Smart Phone</a:t>
            </a:r>
          </a:p>
          <a:p>
            <a:pPr marL="1433513" lvl="5" indent="273050"/>
            <a:r>
              <a:rPr lang="en-GB" dirty="0" smtClean="0"/>
              <a:t>PDA</a:t>
            </a:r>
          </a:p>
          <a:p>
            <a:pPr marL="1433513" lvl="5" indent="273050"/>
            <a:r>
              <a:rPr lang="en-GB" dirty="0" smtClean="0"/>
              <a:t>TV</a:t>
            </a:r>
          </a:p>
          <a:p>
            <a:pPr marL="1433513" lvl="5" indent="273050"/>
            <a:r>
              <a:rPr lang="en-GB" dirty="0" smtClean="0"/>
              <a:t>Public Internet Point</a:t>
            </a:r>
          </a:p>
          <a:p>
            <a:pPr marL="1433513" lvl="5" indent="273050"/>
            <a:r>
              <a:rPr lang="en-GB" dirty="0" err="1" smtClean="0"/>
              <a:t>Netbook</a:t>
            </a:r>
            <a:r>
              <a:rPr lang="en-GB" dirty="0" smtClean="0"/>
              <a:t> / Tablet PC (e.g. </a:t>
            </a:r>
            <a:r>
              <a:rPr lang="en-GB" dirty="0" err="1" smtClean="0"/>
              <a:t>iPad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Understand the ways in which people view websites.</a:t>
            </a:r>
          </a:p>
          <a:p>
            <a:r>
              <a:rPr lang="en-GB" dirty="0" smtClean="0"/>
              <a:t>Know the different connection types that exist for internet connectivity.</a:t>
            </a:r>
          </a:p>
          <a:p>
            <a:r>
              <a:rPr lang="en-GB" dirty="0" smtClean="0"/>
              <a:t>Complete a research report on website connectivity.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people get online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0063" y="4143380"/>
            <a:ext cx="8215312" cy="2428892"/>
          </a:xfrm>
        </p:spPr>
        <p:txBody>
          <a:bodyPr/>
          <a:lstStyle/>
          <a:p>
            <a:r>
              <a:rPr lang="en-GB" dirty="0" smtClean="0"/>
              <a:t>Who would use each of the above ways to access websites?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Why do you think there are so many different ways?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428736"/>
            <a:ext cx="1383236" cy="108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428736"/>
            <a:ext cx="1314996" cy="1090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1357298"/>
            <a:ext cx="837780" cy="133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928934"/>
            <a:ext cx="1230158" cy="119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3071810"/>
            <a:ext cx="1304391" cy="87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5786" y="2928934"/>
            <a:ext cx="907170" cy="1199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57224" y="1142984"/>
            <a:ext cx="50526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PC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43174" y="1071546"/>
            <a:ext cx="16081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Smart Phone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13328" y="1142984"/>
            <a:ext cx="95410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Laptop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52577" y="1214422"/>
            <a:ext cx="110799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Netbook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7995" y="2571744"/>
            <a:ext cx="164660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Public Points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2643182"/>
            <a:ext cx="212962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Digital Television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00694" y="2571744"/>
            <a:ext cx="67197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PDA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2064" y="2571744"/>
            <a:ext cx="15268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Tablet /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iPad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3768" y="1571612"/>
            <a:ext cx="11811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72330" y="3071810"/>
            <a:ext cx="12096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we’re online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OK, so we have a way of viewing websites.</a:t>
            </a:r>
          </a:p>
          <a:p>
            <a:endParaRPr lang="en-GB" dirty="0"/>
          </a:p>
          <a:p>
            <a:r>
              <a:rPr lang="en-GB" dirty="0" smtClean="0"/>
              <a:t>What are the different ways to actually connect to the internet.</a:t>
            </a:r>
          </a:p>
          <a:p>
            <a:endParaRPr lang="en-GB" dirty="0"/>
          </a:p>
          <a:p>
            <a:r>
              <a:rPr lang="en-GB" dirty="0" smtClean="0"/>
              <a:t>Two minutes to discuss the different ways and then we will review.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Ways to connect…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1563"/>
            <a:ext cx="2400300" cy="52149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tx1"/>
                </a:solidFill>
              </a:rPr>
              <a:t>Modem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tx1"/>
                </a:solidFill>
              </a:rPr>
              <a:t>Broadband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err="1">
                <a:solidFill>
                  <a:schemeClr val="tx1"/>
                </a:solidFill>
              </a:rPr>
              <a:t>WiMax</a:t>
            </a: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tx1"/>
                </a:solidFill>
              </a:rPr>
              <a:t>3G / HSDPA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>
                <a:solidFill>
                  <a:schemeClr val="tx1"/>
                </a:solidFill>
              </a:rPr>
              <a:t>Wi-Fi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Bluetooth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Satellite</a:t>
            </a: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143250" y="1071563"/>
            <a:ext cx="5472113" cy="52149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“56k</a:t>
            </a:r>
            <a:r>
              <a:rPr lang="en-GB" sz="1400" dirty="0">
                <a:solidFill>
                  <a:schemeClr val="tx1"/>
                </a:solidFill>
              </a:rPr>
              <a:t>, Over phone line, really slow.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“broad bandwidth” – single wire carrying voice, data, video etc. 512k – 100Mbps+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“worldwide interoperability for microwave access” – basically completely wireless broadband (no cables needed to the home / point</a:t>
            </a:r>
            <a:r>
              <a:rPr lang="en-GB" sz="1400" dirty="0" smtClean="0">
                <a:solidFill>
                  <a:schemeClr val="tx1"/>
                </a:solidFill>
              </a:rPr>
              <a:t>).  E.g. City Wide </a:t>
            </a:r>
            <a:r>
              <a:rPr lang="en-GB" sz="1400" dirty="0" err="1" smtClean="0">
                <a:solidFill>
                  <a:schemeClr val="tx1"/>
                </a:solidFill>
              </a:rPr>
              <a:t>WiFi</a:t>
            </a:r>
            <a:r>
              <a:rPr lang="en-GB" sz="1400" dirty="0" smtClean="0">
                <a:solidFill>
                  <a:schemeClr val="tx1"/>
                </a:solidFill>
              </a:rPr>
              <a:t>.</a:t>
            </a: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Mobile internet access via mobile phone network. Speeds </a:t>
            </a:r>
            <a:r>
              <a:rPr lang="en-GB" sz="1400" dirty="0" smtClean="0">
                <a:solidFill>
                  <a:schemeClr val="tx1"/>
                </a:solidFill>
              </a:rPr>
              <a:t>up to 14Mbps and beyond.</a:t>
            </a: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Shares an existing connection – via wireless hotspots.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chemeClr val="tx1"/>
                </a:solidFill>
              </a:rPr>
              <a:t>Portable devices connecting to computers to gain access to the internet</a:t>
            </a:r>
            <a:r>
              <a:rPr lang="en-GB" sz="1400" dirty="0" smtClean="0">
                <a:solidFill>
                  <a:schemeClr val="tx1"/>
                </a:solidFill>
              </a:rPr>
              <a:t>.  E.g. Tethering your phone and computer.</a:t>
            </a: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Almost broadband speeds using a link to an orbiting satellite.</a:t>
            </a: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defRPr/>
            </a:pPr>
            <a:endParaRPr lang="en-GB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071563"/>
            <a:ext cx="8229600" cy="521493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355600" indent="-3556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8596" y="214290"/>
            <a:ext cx="8286808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+mj-lt"/>
              </a:rPr>
              <a:t>Taking a closer look…</a:t>
            </a:r>
          </a:p>
        </p:txBody>
      </p: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3357563" y="2286000"/>
            <a:ext cx="3143250" cy="1133475"/>
            <a:chOff x="2571736" y="1214422"/>
            <a:chExt cx="3143272" cy="1134255"/>
          </a:xfrm>
        </p:grpSpPr>
        <p:pic>
          <p:nvPicPr>
            <p:cNvPr id="19471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E6C0E6"/>
                </a:clrFrom>
                <a:clrTo>
                  <a:srgbClr val="E6C0E6">
                    <a:alpha val="0"/>
                  </a:srgbClr>
                </a:clrTo>
              </a:clrChange>
            </a:blip>
            <a:srcRect l="14639" t="12936" r="22084" b="10756"/>
            <a:stretch>
              <a:fillRect/>
            </a:stretch>
          </p:blipFill>
          <p:spPr bwMode="auto">
            <a:xfrm>
              <a:off x="2571736" y="1285860"/>
              <a:ext cx="693969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71868" y="1214422"/>
              <a:ext cx="79057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3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14999" t="15411" r="20000" b="17809"/>
            <a:stretch>
              <a:fillRect/>
            </a:stretch>
          </p:blipFill>
          <p:spPr bwMode="auto">
            <a:xfrm>
              <a:off x="4500562" y="1285860"/>
              <a:ext cx="785818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4" name="TextBox 9"/>
            <p:cNvSpPr txBox="1">
              <a:spLocks noChangeArrowheads="1"/>
            </p:cNvSpPr>
            <p:nvPr/>
          </p:nvSpPr>
          <p:spPr bwMode="auto">
            <a:xfrm>
              <a:off x="2571736" y="2000240"/>
              <a:ext cx="7858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/>
                <a:t>50K</a:t>
              </a:r>
            </a:p>
          </p:txBody>
        </p:sp>
        <p:sp>
          <p:nvSpPr>
            <p:cNvPr id="19475" name="TextBox 12"/>
            <p:cNvSpPr txBox="1">
              <a:spLocks noChangeArrowheads="1"/>
            </p:cNvSpPr>
            <p:nvPr/>
          </p:nvSpPr>
          <p:spPr bwMode="auto">
            <a:xfrm>
              <a:off x="3571868" y="2000240"/>
              <a:ext cx="78581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/>
                <a:t>120K</a:t>
              </a:r>
            </a:p>
          </p:txBody>
        </p:sp>
        <p:sp>
          <p:nvSpPr>
            <p:cNvPr id="19476" name="TextBox 13"/>
            <p:cNvSpPr txBox="1">
              <a:spLocks noChangeArrowheads="1"/>
            </p:cNvSpPr>
            <p:nvPr/>
          </p:nvSpPr>
          <p:spPr bwMode="auto">
            <a:xfrm>
              <a:off x="4572000" y="2071678"/>
              <a:ext cx="11430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200"/>
                <a:t>5120K (5MB</a:t>
              </a:r>
            </a:p>
          </p:txBody>
        </p:sp>
      </p:grpSp>
      <p:pic>
        <p:nvPicPr>
          <p:cNvPr id="19466" name="Picture 5"/>
          <p:cNvPicPr>
            <a:picLocks noChangeAspect="1" noChangeArrowheads="1"/>
          </p:cNvPicPr>
          <p:nvPr/>
        </p:nvPicPr>
        <p:blipFill>
          <a:blip r:embed="rId6" cstate="print"/>
          <a:srcRect t="53125" r="11903" b="9375"/>
          <a:stretch>
            <a:fillRect/>
          </a:stretch>
        </p:blipFill>
        <p:spPr bwMode="auto">
          <a:xfrm>
            <a:off x="1000125" y="4357688"/>
            <a:ext cx="2643188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857250" y="3714750"/>
            <a:ext cx="3500438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200" b="1" dirty="0"/>
              <a:t>MODEM – the bigger the file(s), the slower they will download.</a:t>
            </a:r>
          </a:p>
        </p:txBody>
      </p: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1000125" y="1285875"/>
            <a:ext cx="7143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Imagine your internet connection is like a bottle neck or a pipe.</a:t>
            </a:r>
          </a:p>
          <a:p>
            <a:endParaRPr lang="en-GB"/>
          </a:p>
          <a:p>
            <a:r>
              <a:rPr lang="en-GB"/>
              <a:t>The faster the internet connection, the bigger the pipe – so more can fit down it.</a:t>
            </a:r>
          </a:p>
        </p:txBody>
      </p:sp>
      <p:pic>
        <p:nvPicPr>
          <p:cNvPr id="19469" name="Picture 6"/>
          <p:cNvPicPr>
            <a:picLocks noChangeAspect="1" noChangeArrowheads="1"/>
          </p:cNvPicPr>
          <p:nvPr/>
        </p:nvPicPr>
        <p:blipFill>
          <a:blip r:embed="rId7" cstate="print"/>
          <a:srcRect l="11903" t="54688" b="9375"/>
          <a:stretch>
            <a:fillRect/>
          </a:stretch>
        </p:blipFill>
        <p:spPr bwMode="auto">
          <a:xfrm>
            <a:off x="5214938" y="4500563"/>
            <a:ext cx="2413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4786313" y="3714750"/>
            <a:ext cx="3500437" cy="461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sz="1200" b="1" dirty="0"/>
              <a:t>BROADBAND– can handle larger files and rich content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28596" y="214290"/>
            <a:ext cx="8286808" cy="7143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+mj-lt"/>
              </a:rPr>
              <a:t>And finally, an overall comparison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71500" y="1500188"/>
          <a:ext cx="8429656" cy="428626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10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4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4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Connection Speed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/>
                        <a:t>Download 5MB File (MP3) - approx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/>
                        <a:t>Download 50MB File (Movie Trailer) approx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/>
                        <a:t>Download 700MB File (1 CD) approx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56k Dial up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12 </a:t>
                      </a:r>
                      <a:r>
                        <a:rPr lang="en-US" sz="1600" b="1" u="none" strike="noStrike" dirty="0" err="1"/>
                        <a:t>mins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2 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28.5 hours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/>
                        <a:t>3G 1Mbps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37 </a:t>
                      </a:r>
                      <a:r>
                        <a:rPr lang="en-US" sz="1600" b="1" u="none" strike="noStrike" dirty="0" err="1"/>
                        <a:t>secs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4.5 </a:t>
                      </a:r>
                      <a:r>
                        <a:rPr lang="en-US" sz="1600" b="1" u="none" strike="noStrike" dirty="0" err="1"/>
                        <a:t>mins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1 hour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/>
                        <a:t>HSDPA 8</a:t>
                      </a:r>
                      <a:r>
                        <a:rPr lang="en-US" sz="1600" b="1" u="none" strike="noStrike" baseline="0" dirty="0" smtClean="0"/>
                        <a:t> </a:t>
                      </a:r>
                      <a:r>
                        <a:rPr lang="en-US" sz="1600" b="1" u="none" strike="noStrike" dirty="0" smtClean="0"/>
                        <a:t>– 14M</a:t>
                      </a:r>
                      <a:r>
                        <a:rPr lang="en-US" sz="1600" b="1" u="none" strike="noStrike" baseline="0" dirty="0" smtClean="0"/>
                        <a:t>bps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5 </a:t>
                      </a:r>
                      <a:r>
                        <a:rPr lang="en-US" sz="1600" b="1" u="none" strike="noStrike" dirty="0" err="1"/>
                        <a:t>secs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1 min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12 </a:t>
                      </a:r>
                      <a:r>
                        <a:rPr lang="en-US" sz="1600" b="1" u="none" strike="noStrike" dirty="0" err="1"/>
                        <a:t>mins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7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Broadband </a:t>
                      </a:r>
                      <a:r>
                        <a:rPr lang="en-US" sz="1600" b="1" u="none" strike="noStrike" dirty="0" smtClean="0"/>
                        <a:t>20Mbps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/>
                        <a:t> 2.3 secs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/>
                        <a:t> 20 secs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/>
                        <a:t> 5 </a:t>
                      </a:r>
                      <a:r>
                        <a:rPr lang="en-US" sz="1600" b="1" u="none" strike="noStrike" dirty="0" err="1"/>
                        <a:t>mins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13" marR="8313" marT="8313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Who would use each of these connections and why?</a:t>
            </a:r>
            <a:endParaRPr lang="en-GB" sz="2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0063" y="3786190"/>
            <a:ext cx="8215312" cy="2786082"/>
          </a:xfrm>
        </p:spPr>
        <p:txBody>
          <a:bodyPr/>
          <a:lstStyle/>
          <a:p>
            <a:r>
              <a:rPr lang="en-GB" dirty="0" smtClean="0"/>
              <a:t>Who would use each of these types of connection?</a:t>
            </a:r>
          </a:p>
          <a:p>
            <a:r>
              <a:rPr lang="en-GB" dirty="0" smtClean="0"/>
              <a:t>What is good / bad about each one?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32277"/>
              </p:ext>
            </p:extLst>
          </p:nvPr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Modem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Broadband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3G</a:t>
                      </a:r>
                      <a:r>
                        <a:rPr lang="en-GB" baseline="0" dirty="0" smtClean="0"/>
                        <a:t> / HSDPA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WiMax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Wi-Fi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Bluetooth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Satellite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isdn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635</Words>
  <Application>Microsoft Office PowerPoint</Application>
  <PresentationFormat>On-screen Show 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Office Theme</vt:lpstr>
      <vt:lpstr>211 Multimedia Web Design</vt:lpstr>
      <vt:lpstr>Starter</vt:lpstr>
      <vt:lpstr>Objectives</vt:lpstr>
      <vt:lpstr>How people get online</vt:lpstr>
      <vt:lpstr>Now we’re online</vt:lpstr>
      <vt:lpstr>Ways to connect…</vt:lpstr>
      <vt:lpstr>PowerPoint Presentation</vt:lpstr>
      <vt:lpstr>PowerPoint Presentation</vt:lpstr>
      <vt:lpstr>Who would use each of these connections and why?</vt:lpstr>
      <vt:lpstr>Today’s Task</vt:lpstr>
      <vt:lpstr>Objectives Review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Stuart Hodson</cp:lastModifiedBy>
  <cp:revision>18</cp:revision>
  <dcterms:created xsi:type="dcterms:W3CDTF">2009-05-29T10:58:00Z</dcterms:created>
  <dcterms:modified xsi:type="dcterms:W3CDTF">2020-03-11T13:05:49Z</dcterms:modified>
</cp:coreProperties>
</file>